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633" r:id="rId3"/>
    <p:sldId id="632" r:id="rId4"/>
    <p:sldId id="642" r:id="rId5"/>
    <p:sldId id="629" r:id="rId6"/>
    <p:sldId id="630" r:id="rId7"/>
    <p:sldId id="643" r:id="rId8"/>
    <p:sldId id="635" r:id="rId9"/>
    <p:sldId id="647" r:id="rId10"/>
    <p:sldId id="644" r:id="rId11"/>
    <p:sldId id="544" r:id="rId12"/>
    <p:sldId id="645" r:id="rId13"/>
    <p:sldId id="615" r:id="rId14"/>
    <p:sldId id="625" r:id="rId15"/>
    <p:sldId id="634" r:id="rId16"/>
    <p:sldId id="620" r:id="rId17"/>
    <p:sldId id="621" r:id="rId18"/>
    <p:sldId id="617" r:id="rId19"/>
    <p:sldId id="618" r:id="rId20"/>
    <p:sldId id="622" r:id="rId21"/>
    <p:sldId id="619" r:id="rId22"/>
    <p:sldId id="258" r:id="rId23"/>
    <p:sldId id="646" r:id="rId24"/>
    <p:sldId id="648" r:id="rId25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1C641-6BFB-476C-AB64-923E7074B1E6}" type="datetime1">
              <a:rPr lang="de-DE" smtClean="0"/>
              <a:t>09.11.2023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62650-E398-422E-87BE-B4A38D023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868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98A2C-3625-4DB2-8139-31BBC25421BA}" type="datetime1">
              <a:rPr lang="de-DE" smtClean="0"/>
              <a:t>09.11.2023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4DAF7-B4C8-4E3F-8204-D96FA0D3F0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8395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12447" y="1745571"/>
            <a:ext cx="8062081" cy="989465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Fira Sans Extra Condensed" panose="020B0503050000020004" pitchFamily="34" charset="0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992E4A-940B-464C-B09F-1CFBB5DF5EFA}"/>
              </a:ext>
            </a:extLst>
          </p:cNvPr>
          <p:cNvSpPr txBox="1"/>
          <p:nvPr userDrawn="1"/>
        </p:nvSpPr>
        <p:spPr>
          <a:xfrm>
            <a:off x="412447" y="2834279"/>
            <a:ext cx="3746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Fira Sans Extra Condensed" panose="020B0503050000020004" pitchFamily="34" charset="0"/>
              </a:rPr>
              <a:t>Düren, </a:t>
            </a:r>
            <a:fld id="{1707D1DA-CF53-463C-A029-6C1D2575D853}" type="datetime4">
              <a:rPr lang="de-DE" sz="1600" smtClean="0">
                <a:latin typeface="Fira Sans Extra Condensed" panose="020B0503050000020004" pitchFamily="34" charset="0"/>
              </a:rPr>
              <a:t>9. November 2023</a:t>
            </a:fld>
            <a:endParaRPr lang="de-DE" sz="1600" dirty="0"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77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12447" y="1755321"/>
            <a:ext cx="8053917" cy="1828800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Fira Sans Extra Condensed" panose="020B0503050000020004" pitchFamily="34" charset="0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3D670D8-FD1E-48E2-A9EF-D3F6C6AFCBB6}"/>
              </a:ext>
            </a:extLst>
          </p:cNvPr>
          <p:cNvSpPr txBox="1"/>
          <p:nvPr userDrawn="1"/>
        </p:nvSpPr>
        <p:spPr>
          <a:xfrm>
            <a:off x="412447" y="3727945"/>
            <a:ext cx="3746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Fira Sans Extra Condensed" panose="020B0503050000020004" pitchFamily="34" charset="0"/>
              </a:rPr>
              <a:t>Düren, </a:t>
            </a:r>
            <a:fld id="{1707D1DA-CF53-463C-A029-6C1D2575D853}" type="datetime4">
              <a:rPr lang="de-DE" sz="1600" smtClean="0">
                <a:latin typeface="Fira Sans Extra Condensed" panose="020B0503050000020004" pitchFamily="34" charset="0"/>
              </a:rPr>
              <a:t>9. November 2023</a:t>
            </a:fld>
            <a:endParaRPr lang="de-DE" sz="1600" dirty="0"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40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412448" y="1745572"/>
            <a:ext cx="8080289" cy="981299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Fira Sans Extra Condensed" panose="020B0503050000020004" pitchFamily="34" charset="0"/>
              </a:defRPr>
            </a:lvl1pPr>
          </a:lstStyle>
          <a:p>
            <a:r>
              <a:rPr lang="de-DE" dirty="0"/>
              <a:t>Titel der Zwischenfolie</a:t>
            </a:r>
          </a:p>
        </p:txBody>
      </p:sp>
    </p:spTree>
    <p:extLst>
      <p:ext uri="{BB962C8B-B14F-4D97-AF65-F5344CB8AC3E}">
        <p14:creationId xmlns:p14="http://schemas.microsoft.com/office/powerpoint/2010/main" val="181624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412448" y="1755322"/>
            <a:ext cx="7825316" cy="1845128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Fira Sans Extra Condensed" panose="020B0503050000020004" pitchFamily="34" charset="0"/>
              </a:defRPr>
            </a:lvl1pPr>
          </a:lstStyle>
          <a:p>
            <a:r>
              <a:rPr lang="de-DE" dirty="0"/>
              <a:t>Titel der Zwischenfolie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278325051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408"/>
            <a:ext cx="12192000" cy="545592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041" y="501196"/>
            <a:ext cx="5677959" cy="628196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Headline der Folie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418041" y="2015065"/>
            <a:ext cx="5677959" cy="424732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400" b="0" i="0" u="none" strike="noStrike" baseline="0" smtClean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17513" y="2725738"/>
            <a:ext cx="5678487" cy="1346010"/>
          </a:xfrm>
        </p:spPr>
        <p:txBody>
          <a:bodyPr>
            <a:spAutoFit/>
          </a:bodyPr>
          <a:lstStyle>
            <a:lvl1pPr marL="457200" indent="-457200">
              <a:buClr>
                <a:srgbClr val="B4C832"/>
              </a:buClr>
              <a:buFont typeface="Arial" panose="020B0604020202020204" pitchFamily="34" charset="0"/>
              <a:buChar char="•"/>
              <a:defRPr sz="2400" b="1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</p:txBody>
      </p:sp>
    </p:spTree>
    <p:extLst>
      <p:ext uri="{BB962C8B-B14F-4D97-AF65-F5344CB8AC3E}">
        <p14:creationId xmlns:p14="http://schemas.microsoft.com/office/powerpoint/2010/main" val="2894686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408"/>
            <a:ext cx="12192000" cy="545592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041" y="501196"/>
            <a:ext cx="5677959" cy="628196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Headline der Folie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418041" y="3673453"/>
            <a:ext cx="5677959" cy="424732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400" b="0" i="0" u="none" strike="noStrike" baseline="0" smtClean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17513" y="1997605"/>
            <a:ext cx="5678487" cy="1346010"/>
          </a:xfrm>
        </p:spPr>
        <p:txBody>
          <a:bodyPr>
            <a:spAutoFit/>
          </a:bodyPr>
          <a:lstStyle>
            <a:lvl1pPr marL="457200" indent="-457200">
              <a:buClr>
                <a:srgbClr val="B4C832"/>
              </a:buClr>
              <a:buFont typeface="Arial" panose="020B0604020202020204" pitchFamily="34" charset="0"/>
              <a:buChar char="•"/>
              <a:defRPr sz="2400" b="1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>
          <a:xfrm>
            <a:off x="7848600" y="1997605"/>
            <a:ext cx="3505200" cy="210058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1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408"/>
            <a:ext cx="12192000" cy="545592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041" y="501196"/>
            <a:ext cx="4277633" cy="628196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Headline der Folie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5379507" y="2006072"/>
            <a:ext cx="5677959" cy="424732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400" b="0" i="0" u="none" strike="noStrike" baseline="0" smtClean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78979" y="2802657"/>
            <a:ext cx="5678487" cy="1346010"/>
          </a:xfrm>
        </p:spPr>
        <p:txBody>
          <a:bodyPr>
            <a:spAutoFit/>
          </a:bodyPr>
          <a:lstStyle>
            <a:lvl1pPr marL="457200" indent="-457200">
              <a:buClr>
                <a:srgbClr val="B4C832"/>
              </a:buClr>
              <a:buFont typeface="Arial" panose="020B0604020202020204" pitchFamily="34" charset="0"/>
              <a:buChar char="•"/>
              <a:defRPr sz="2400" b="1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18040" y="2006072"/>
            <a:ext cx="4277634" cy="214259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8023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000" y="1676400"/>
            <a:ext cx="11277600" cy="398484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59984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92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4" r:id="rId4"/>
    <p:sldLayoutId id="2147483651" r:id="rId5"/>
    <p:sldLayoutId id="2147483661" r:id="rId6"/>
    <p:sldLayoutId id="2147483662" r:id="rId7"/>
    <p:sldLayoutId id="214748366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Fira Sans Extra Condensed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epak-rki.de/" TargetMode="External"/><Relationship Id="rId3" Type="http://schemas.openxmlformats.org/officeDocument/2006/relationships/hyperlink" Target="https://www.ecdc.europa.eu/en/data/maps" TargetMode="External"/><Relationship Id="rId7" Type="http://schemas.openxmlformats.org/officeDocument/2006/relationships/hyperlink" Target="https://www.rki.de/DE/Content/InfAZ/InfAZ_marginal_node.html?cms_lv2=3544250&amp;cms_box=1" TargetMode="External"/><Relationship Id="rId2" Type="http://schemas.openxmlformats.org/officeDocument/2006/relationships/hyperlink" Target="https://www.allergieinformationsdienst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abu.de/tiere-und-pflanzen/insekten-und-spinnen/hautfluegler/wespen-und-hornissen/06323.html" TargetMode="External"/><Relationship Id="rId5" Type="http://schemas.openxmlformats.org/officeDocument/2006/relationships/hyperlink" Target="https://www.eurosurveillance.org/" TargetMode="External"/><Relationship Id="rId10" Type="http://schemas.openxmlformats.org/officeDocument/2006/relationships/hyperlink" Target="https://www.umweltbundesamt.de/publikationen/vektorpotential-einheimischer-stechmuecken" TargetMode="External"/><Relationship Id="rId4" Type="http://schemas.openxmlformats.org/officeDocument/2006/relationships/hyperlink" Target="https://www.ecdc.europa.eu/en/disease-vectors" TargetMode="External"/><Relationship Id="rId9" Type="http://schemas.openxmlformats.org/officeDocument/2006/relationships/hyperlink" Target="https://www.rki.de/SharedDocs/Publikationen/DE/2014/L/Laussmann_D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e.wikipedia.org/wiki/Mehrj%C3%A4hrige_Pflanze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7484" y="1745571"/>
            <a:ext cx="9881419" cy="802950"/>
          </a:xfrm>
        </p:spPr>
        <p:txBody>
          <a:bodyPr/>
          <a:lstStyle/>
          <a:p>
            <a:pPr algn="ctr"/>
            <a:r>
              <a:rPr lang="de-DE" sz="3400" b="1" i="0" u="none" strike="noStrike" baseline="0" dirty="0">
                <a:latin typeface="FiraSansExtraCondensed,Bold"/>
              </a:rPr>
              <a:t>Gesundheitsrelevante</a:t>
            </a:r>
            <a:r>
              <a:rPr lang="de-DE" sz="3600" b="1" i="0" u="none" strike="noStrike" baseline="0" dirty="0">
                <a:latin typeface="FiraSansExtraCondensed,Bold"/>
              </a:rPr>
              <a:t> Neophyten und Neozoen</a:t>
            </a:r>
            <a:endParaRPr lang="de-DE" sz="3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6764D20-F2FF-A1E4-CCF7-A6AA2A317263}"/>
              </a:ext>
            </a:extLst>
          </p:cNvPr>
          <p:cNvSpPr txBox="1"/>
          <p:nvPr/>
        </p:nvSpPr>
        <p:spPr>
          <a:xfrm>
            <a:off x="277271" y="2825791"/>
            <a:ext cx="988141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13. Fortbildung des Arbeitskreises Infektiologie im Kreis Düren </a:t>
            </a:r>
          </a:p>
          <a:p>
            <a:r>
              <a:rPr lang="de-DE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8. 11. 2023</a:t>
            </a:r>
          </a:p>
          <a:p>
            <a:r>
              <a:rPr lang="de-DE" sz="2800" dirty="0">
                <a:ea typeface="Calibri" panose="020F0502020204030204" pitchFamily="34" charset="0"/>
                <a:cs typeface="Calibri" panose="020F0502020204030204" pitchFamily="34" charset="0"/>
              </a:rPr>
              <a:t>Dirk Philippsen</a:t>
            </a:r>
            <a:r>
              <a:rPr lang="de-DE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6920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1">
            <a:extLst>
              <a:ext uri="{FF2B5EF4-FFF2-40B4-BE49-F238E27FC236}">
                <a16:creationId xmlns:a16="http://schemas.microsoft.com/office/drawing/2014/main" id="{EB8E8A33-AD1A-879E-DAB1-1C068CDCE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76251"/>
            <a:ext cx="799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 mit Relevanz</a:t>
            </a:r>
          </a:p>
          <a:p>
            <a:pPr algn="ctr"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21507" name="Rechteck 1">
            <a:extLst>
              <a:ext uri="{FF2B5EF4-FFF2-40B4-BE49-F238E27FC236}">
                <a16:creationId xmlns:a16="http://schemas.microsoft.com/office/drawing/2014/main" id="{835B3FE5-6BDF-B8B2-92DF-1D9678A43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52" y="1060708"/>
            <a:ext cx="633623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endParaRPr lang="de-DE" altLang="de-DE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sz="2000" b="1" i="0" dirty="0">
                <a:effectLst/>
                <a:latin typeface="+mn-lt"/>
              </a:rPr>
              <a:t>Eichen-Prozessionsspinner</a:t>
            </a:r>
            <a:r>
              <a:rPr lang="de-DE" sz="2000" b="0" i="0" dirty="0">
                <a:effectLst/>
                <a:latin typeface="+mn-lt"/>
              </a:rPr>
              <a:t> (</a:t>
            </a:r>
            <a:r>
              <a:rPr lang="de-DE" sz="2000" b="0" i="1" dirty="0" err="1">
                <a:effectLst/>
                <a:latin typeface="+mn-lt"/>
              </a:rPr>
              <a:t>Thaumetopoea</a:t>
            </a:r>
            <a:r>
              <a:rPr lang="de-DE" sz="2000" b="0" i="1" dirty="0">
                <a:effectLst/>
                <a:latin typeface="+mn-lt"/>
              </a:rPr>
              <a:t> </a:t>
            </a:r>
            <a:r>
              <a:rPr lang="de-DE" sz="2000" b="0" i="1" dirty="0" err="1">
                <a:effectLst/>
                <a:latin typeface="+mn-lt"/>
              </a:rPr>
              <a:t>processionea</a:t>
            </a:r>
            <a:r>
              <a:rPr lang="de-DE" sz="2000" b="0" i="0" dirty="0">
                <a:effectLst/>
                <a:latin typeface="+mn-lt"/>
              </a:rPr>
              <a:t>)</a:t>
            </a:r>
            <a:endParaRPr lang="nl-NL" altLang="de-DE" sz="2000" b="1" dirty="0">
              <a:latin typeface="+mn-lt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800" dirty="0">
              <a:latin typeface="+mn-lt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800" dirty="0">
              <a:latin typeface="+mn-lt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>
                <a:latin typeface="+mn-lt"/>
                <a:cs typeface="Arial" panose="020B0604020202020204" pitchFamily="34" charset="0"/>
              </a:rPr>
              <a:t>Exposition: Juni-September (ganzjährig)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Gesundheitliche Relevan</a:t>
            </a:r>
            <a:r>
              <a:rPr lang="de-DE" altLang="de-DE" sz="1800" dirty="0">
                <a:latin typeface="+mn-lt"/>
                <a:cs typeface="Arial" panose="020B0604020202020204" pitchFamily="34" charset="0"/>
              </a:rPr>
              <a:t>z: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800" dirty="0">
                <a:latin typeface="+mn-lt"/>
                <a:cs typeface="Arial" panose="020B0604020202020204" pitchFamily="34" charset="0"/>
              </a:rPr>
              <a:t>Brennhaare (aber auch Gespinstreste)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Haut- (fast immer), Augen- (10% der Fälle) Atemwegsreaktionen (</a:t>
            </a:r>
            <a:r>
              <a:rPr lang="de-DE" altLang="de-DE" sz="1800" dirty="0">
                <a:latin typeface="+mn-lt"/>
                <a:cs typeface="Arial" panose="020B0604020202020204" pitchFamily="34" charset="0"/>
              </a:rPr>
              <a:t>10% der Fälle) am häufigsten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direkter Kontakt nicht nötig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Hautreaktionen halten (unbehandelt) oft ein bis zwei Wochen an.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800" dirty="0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Verwechslung möglich, z.B. Gespinstmotten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1A9912C-E2DF-9B7A-CADB-C864E8C7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67" y="789872"/>
            <a:ext cx="3729247" cy="26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 calentamiento global aumentará el impacto de las plagas en las cosechas">
            <a:extLst>
              <a:ext uri="{FF2B5EF4-FFF2-40B4-BE49-F238E27FC236}">
                <a16:creationId xmlns:a16="http://schemas.microsoft.com/office/drawing/2014/main" id="{3DCB7E54-5E24-744B-5DE8-519DAF1A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66" y="3520911"/>
            <a:ext cx="3729247" cy="27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C8B60BF-0A04-FB2C-BE4E-243F2AC5A496}"/>
              </a:ext>
            </a:extLst>
          </p:cNvPr>
          <p:cNvSpPr txBox="1"/>
          <p:nvPr/>
        </p:nvSpPr>
        <p:spPr>
          <a:xfrm>
            <a:off x="8864576" y="3090446"/>
            <a:ext cx="244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dirty="0">
                <a:solidFill>
                  <a:srgbClr val="FFFF00"/>
                </a:solidFill>
                <a:effectLst/>
                <a:latin typeface="+mn-lt"/>
              </a:rPr>
              <a:t>Eichen-Prozessionsspinner</a:t>
            </a:r>
            <a:endParaRPr lang="de-DE" sz="1600" dirty="0">
              <a:solidFill>
                <a:srgbClr val="FFFF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772BF3-E1C6-6027-A6B8-34734F8BAB51}"/>
              </a:ext>
            </a:extLst>
          </p:cNvPr>
          <p:cNvSpPr txBox="1"/>
          <p:nvPr/>
        </p:nvSpPr>
        <p:spPr>
          <a:xfrm>
            <a:off x="9728036" y="5979293"/>
            <a:ext cx="1584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dirty="0">
                <a:solidFill>
                  <a:srgbClr val="FFFF00"/>
                </a:solidFill>
                <a:effectLst/>
                <a:latin typeface="+mn-lt"/>
              </a:rPr>
              <a:t>Gespinstmotten</a:t>
            </a:r>
            <a:endParaRPr lang="de-DE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121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eck 1">
            <a:extLst>
              <a:ext uri="{FF2B5EF4-FFF2-40B4-BE49-F238E27FC236}">
                <a16:creationId xmlns:a16="http://schemas.microsoft.com/office/drawing/2014/main" id="{F3B174DB-EAB9-A22D-E0A7-D9699D47B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76251"/>
            <a:ext cx="799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Tiere mit Potential</a:t>
            </a:r>
          </a:p>
          <a:p>
            <a:pPr algn="ctr"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10243" name="Rechteck 1">
            <a:extLst>
              <a:ext uri="{FF2B5EF4-FFF2-40B4-BE49-F238E27FC236}">
                <a16:creationId xmlns:a16="http://schemas.microsoft.com/office/drawing/2014/main" id="{CF8A4336-8B75-95FF-EE6F-CEE1F478B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302" y="1940954"/>
            <a:ext cx="7783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algn="ctr" eaLnBrk="1" hangingPunct="1"/>
            <a:endParaRPr lang="de-DE" altLang="de-DE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7BBE3B4-922E-918B-49C8-08160CF57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039002"/>
              </p:ext>
            </p:extLst>
          </p:nvPr>
        </p:nvGraphicFramePr>
        <p:xfrm>
          <a:off x="1132676" y="1230662"/>
          <a:ext cx="10099696" cy="5016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147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Europäische Hornisse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(Vespa </a:t>
                      </a:r>
                      <a:r>
                        <a:rPr lang="de-DE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crabro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Körpergröße: Königin bis 40 mm, Arbeiterin bis 25 mm</a:t>
                      </a:r>
                      <a:b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Gesundheitliche Relevanz: Stich ist ähnlich der Honigbiene oder Wespe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Seltene allergische Reaktion nach Stich (bei etwa 2 -3 % der Bevölkerung) Schwellungen und Rötungen an der Einstichstelle, Nesselsucht bis hin zur Atemnot. schwere Allergie erst nach mehreren Stichen derselben Art.</a:t>
                      </a:r>
                    </a:p>
                  </a:txBody>
                  <a:tcPr marL="19801" marR="19801" marT="19798" marB="197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  <a:spcAft>
                          <a:spcPts val="1000"/>
                        </a:spcAft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55"/>
                        </a:lnSpc>
                        <a:spcAft>
                          <a:spcPts val="10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ts val="1155"/>
                        </a:lnSpc>
                        <a:spcAft>
                          <a:spcPts val="1000"/>
                        </a:spcAft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55"/>
                        </a:lnSpc>
                        <a:spcAft>
                          <a:spcPts val="1000"/>
                        </a:spcAft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55"/>
                        </a:lnSpc>
                        <a:spcAft>
                          <a:spcPts val="1000"/>
                        </a:spcAft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801" marR="19801" marT="19798" marB="197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938192"/>
                  </a:ext>
                </a:extLst>
              </a:tr>
              <a:tr h="176370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Asiatische Hornisse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(Vespa </a:t>
                      </a:r>
                      <a:r>
                        <a:rPr lang="de-DE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velutina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Herkunft: Südostasien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Körpergröße: Königin: bis 30 mm, Arbeiterin: bis 24 mm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Verbreitung: 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Sichtungen in NRW bis 25. 9.23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Gesundheitliche Relevanz: Stich ist ähnlich der Honigbiene oder Wespe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Seltene allergische Reaktion nach Stich (bei etwa 2 -3 % der Bevölkerung) 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801" marR="19801" marT="19798" marB="19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801" marR="19801" marT="19798" marB="19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3DDDBF88-3CFC-EB87-F2F4-9674BA189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6"/>
          <a:stretch/>
        </p:blipFill>
        <p:spPr bwMode="auto">
          <a:xfrm>
            <a:off x="9662916" y="1230662"/>
            <a:ext cx="1537765" cy="20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884FBCD-43E4-5A36-AFD9-1A854643C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35"/>
          <a:stretch/>
        </p:blipFill>
        <p:spPr bwMode="auto">
          <a:xfrm>
            <a:off x="9662915" y="3512890"/>
            <a:ext cx="1537765" cy="206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eck 1">
            <a:extLst>
              <a:ext uri="{FF2B5EF4-FFF2-40B4-BE49-F238E27FC236}">
                <a16:creationId xmlns:a16="http://schemas.microsoft.com/office/drawing/2014/main" id="{F3B174DB-EAB9-A22D-E0A7-D9699D47B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76251"/>
            <a:ext cx="799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Tiere mit Potential</a:t>
            </a:r>
          </a:p>
          <a:p>
            <a:pPr algn="ctr"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10243" name="Rechteck 1">
            <a:extLst>
              <a:ext uri="{FF2B5EF4-FFF2-40B4-BE49-F238E27FC236}">
                <a16:creationId xmlns:a16="http://schemas.microsoft.com/office/drawing/2014/main" id="{CF8A4336-8B75-95FF-EE6F-CEE1F478B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302" y="1940954"/>
            <a:ext cx="7783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algn="ctr" eaLnBrk="1" hangingPunct="1"/>
            <a:endParaRPr lang="de-DE" altLang="de-DE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7BBE3B4-922E-918B-49C8-08160CF57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7728"/>
              </p:ext>
            </p:extLst>
          </p:nvPr>
        </p:nvGraphicFramePr>
        <p:xfrm>
          <a:off x="1758008" y="1089582"/>
          <a:ext cx="9226591" cy="5321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1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4487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Asiatische Hornisse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(Vespa </a:t>
                      </a:r>
                      <a:r>
                        <a:rPr lang="de-DE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velutina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Herkunft: Südostasien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Körpergröße: Königin: bis 30 mm, Arbeiterin: bis 24 mm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Verbreitung: 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Sichtungen in NRW bis 25. 9.23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Gesundheitliche Relevanz: Stich ist ähnlich der Honigbiene oder Wespe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Seltene allergische Reaktion nach Stich (bei etwa 2 -3 % der Bevölkerung) 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801" marR="19801" marT="19798" marB="197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  <a:spcAft>
                          <a:spcPts val="1000"/>
                        </a:spcAft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801" marR="19801" marT="19798" marB="197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938192"/>
                  </a:ext>
                </a:extLst>
              </a:tr>
              <a:tr h="246231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Asiatische Riesenhornisse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(Vespa </a:t>
                      </a:r>
                      <a:r>
                        <a:rPr lang="de-DE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mandarinia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Herkunft: Japan, Korea, China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Körpergröße: Königin: bis 55 mm, Arbeiterin: 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27–45 mm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Verbreitung: Wahrscheinlich in Europa nicht vorhanden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Gesundheitliche Relevanz: Allergische Reaktion nach Stich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801" marR="19801" marT="19798" marB="19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801" marR="19801" marT="19798" marB="19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5" descr="Asian Giant Hornets - Should Beekeepers Worry? Carolina Honeybees">
            <a:extLst>
              <a:ext uri="{FF2B5EF4-FFF2-40B4-BE49-F238E27FC236}">
                <a16:creationId xmlns:a16="http://schemas.microsoft.com/office/drawing/2014/main" id="{1CABD41E-50F2-7B24-66E6-9F8FFBCA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99" y="4123263"/>
            <a:ext cx="2194300" cy="16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BAE950-602B-B5D1-1BC5-A7E1CEA92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35"/>
          <a:stretch/>
        </p:blipFill>
        <p:spPr bwMode="auto">
          <a:xfrm>
            <a:off x="9138101" y="1209859"/>
            <a:ext cx="1846498" cy="2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116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1">
            <a:extLst>
              <a:ext uri="{FF2B5EF4-FFF2-40B4-BE49-F238E27FC236}">
                <a16:creationId xmlns:a16="http://schemas.microsoft.com/office/drawing/2014/main" id="{63FF4EC3-A5B7-E7ED-8859-3728784E0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76251"/>
            <a:ext cx="799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Tiere mit Potential</a:t>
            </a:r>
          </a:p>
          <a:p>
            <a:pPr algn="ctr"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9219" name="Rechteck 1">
            <a:extLst>
              <a:ext uri="{FF2B5EF4-FFF2-40B4-BE49-F238E27FC236}">
                <a16:creationId xmlns:a16="http://schemas.microsoft.com/office/drawing/2014/main" id="{D2A6E7D1-29D7-3EDD-1398-881021753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1" y="1916114"/>
            <a:ext cx="7783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algn="ctr" eaLnBrk="1" hangingPunct="1"/>
            <a:endParaRPr lang="de-DE" altLang="de-DE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1F6A6D1-249D-09FC-89EC-3F0B5BFE3E09}"/>
              </a:ext>
            </a:extLst>
          </p:cNvPr>
          <p:cNvSpPr txBox="1"/>
          <p:nvPr/>
        </p:nvSpPr>
        <p:spPr>
          <a:xfrm>
            <a:off x="843941" y="1344377"/>
            <a:ext cx="655384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Ammen-Dornfinger</a:t>
            </a:r>
            <a:r>
              <a:rPr lang="de-D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Cheiracanthium</a:t>
            </a:r>
            <a:r>
              <a:rPr lang="de-D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punctorium</a:t>
            </a:r>
            <a:r>
              <a:rPr lang="de-D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de-DE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Herkunft: Mittelmeerraum</a:t>
            </a:r>
          </a:p>
          <a:p>
            <a:endParaRPr lang="de-DE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</a:rPr>
              <a:t>Körperlänge bis zu 1,5 cm</a:t>
            </a:r>
            <a:endParaRPr lang="de-DE" dirty="0"/>
          </a:p>
          <a:p>
            <a:endParaRPr lang="de-DE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Vorkommen:</a:t>
            </a:r>
          </a:p>
          <a:p>
            <a:r>
              <a:rPr lang="de-DE" dirty="0">
                <a:solidFill>
                  <a:srgbClr val="202122"/>
                </a:solidFill>
              </a:rPr>
              <a:t>Waldlichtungen, Ackerbrachen und Wiesen, sowie besonders häufig Saumbiotope wie Wegränder, Bahndämme oder Grabenränder.</a:t>
            </a:r>
          </a:p>
          <a:p>
            <a:endParaRPr lang="de-DE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Gesundheitliche Relevanz:  </a:t>
            </a: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Biss ähnlich Biene oder Wespe</a:t>
            </a:r>
          </a:p>
          <a:p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~ 32 h Schmerzdauer, Allergische Reaktion </a:t>
            </a: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A9B1964-5AC0-0BA4-8A8E-A02D2FC9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38" y="3043586"/>
            <a:ext cx="3739344" cy="32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27F116B-5358-AD43-7EC3-907DEAC3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38" y="495648"/>
            <a:ext cx="3740719" cy="25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1">
            <a:extLst>
              <a:ext uri="{FF2B5EF4-FFF2-40B4-BE49-F238E27FC236}">
                <a16:creationId xmlns:a16="http://schemas.microsoft.com/office/drawing/2014/main" id="{EB8E8A33-AD1A-879E-DAB1-1C068CDCE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76251"/>
            <a:ext cx="799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Tiere mit Potential</a:t>
            </a:r>
          </a:p>
          <a:p>
            <a:pPr algn="ctr"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21507" name="Rechteck 1">
            <a:extLst>
              <a:ext uri="{FF2B5EF4-FFF2-40B4-BE49-F238E27FC236}">
                <a16:creationId xmlns:a16="http://schemas.microsoft.com/office/drawing/2014/main" id="{835B3FE5-6BDF-B8B2-92DF-1D9678A43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1" y="1916114"/>
            <a:ext cx="7783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algn="ctr" eaLnBrk="1" hangingPunct="1"/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6CA1A5F-5DC1-0F34-44E7-EF6D1C32DD8D}"/>
              </a:ext>
            </a:extLst>
          </p:cNvPr>
          <p:cNvSpPr txBox="1"/>
          <p:nvPr/>
        </p:nvSpPr>
        <p:spPr>
          <a:xfrm>
            <a:off x="1344611" y="1571654"/>
            <a:ext cx="507207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i="0" dirty="0">
                <a:solidFill>
                  <a:srgbClr val="474C59"/>
                </a:solidFill>
                <a:effectLst/>
              </a:rPr>
              <a:t>Nosferatu-Spinne</a:t>
            </a:r>
            <a:r>
              <a:rPr lang="de-DE" sz="2000" b="0" i="0" dirty="0">
                <a:solidFill>
                  <a:srgbClr val="474C59"/>
                </a:solidFill>
                <a:effectLst/>
              </a:rPr>
              <a:t> (</a:t>
            </a:r>
            <a:r>
              <a:rPr lang="de-DE" sz="2000" b="0" i="0" dirty="0" err="1">
                <a:solidFill>
                  <a:srgbClr val="474C59"/>
                </a:solidFill>
                <a:effectLst/>
              </a:rPr>
              <a:t>Zoropsis</a:t>
            </a:r>
            <a:r>
              <a:rPr lang="de-DE" sz="2000" b="0" i="0" dirty="0">
                <a:solidFill>
                  <a:srgbClr val="474C59"/>
                </a:solidFill>
                <a:effectLst/>
              </a:rPr>
              <a:t> </a:t>
            </a:r>
            <a:r>
              <a:rPr lang="de-DE" sz="2000" b="0" i="0" dirty="0" err="1">
                <a:solidFill>
                  <a:srgbClr val="474C59"/>
                </a:solidFill>
                <a:effectLst/>
              </a:rPr>
              <a:t>spinimana</a:t>
            </a:r>
            <a:r>
              <a:rPr lang="de-DE" sz="2000" b="0" i="0" dirty="0">
                <a:solidFill>
                  <a:srgbClr val="474C59"/>
                </a:solidFill>
                <a:effectLst/>
              </a:rPr>
              <a:t>)</a:t>
            </a:r>
          </a:p>
          <a:p>
            <a:endParaRPr lang="de-DE" dirty="0">
              <a:solidFill>
                <a:srgbClr val="474C59"/>
              </a:solidFill>
            </a:endParaRPr>
          </a:p>
          <a:p>
            <a:r>
              <a:rPr lang="de-DE" dirty="0">
                <a:solidFill>
                  <a:srgbClr val="474C59"/>
                </a:solidFill>
              </a:rPr>
              <a:t>Herkunft: Südeuropa</a:t>
            </a:r>
          </a:p>
          <a:p>
            <a:endParaRPr lang="de-DE" dirty="0">
              <a:solidFill>
                <a:srgbClr val="202122"/>
              </a:solidFill>
            </a:endParaRPr>
          </a:p>
          <a:p>
            <a:r>
              <a:rPr lang="de-DE" dirty="0">
                <a:solidFill>
                  <a:srgbClr val="202122"/>
                </a:solidFill>
              </a:rPr>
              <a:t>Körpergröße: Männliche Tiere von 10 bis 13 mm</a:t>
            </a:r>
          </a:p>
          <a:p>
            <a:r>
              <a:rPr lang="de-DE" dirty="0">
                <a:solidFill>
                  <a:srgbClr val="202122"/>
                </a:solidFill>
              </a:rPr>
              <a:t>weibliche Tiere von 15 bis 19 mm</a:t>
            </a:r>
          </a:p>
          <a:p>
            <a:r>
              <a:rPr lang="de-DE" dirty="0">
                <a:solidFill>
                  <a:srgbClr val="202122"/>
                </a:solidFill>
              </a:rPr>
              <a:t>mit ausgestreckten Beinen bis ~6 cm</a:t>
            </a:r>
            <a:endParaRPr lang="de-DE" dirty="0">
              <a:solidFill>
                <a:srgbClr val="474C59"/>
              </a:solidFill>
            </a:endParaRPr>
          </a:p>
          <a:p>
            <a:endParaRPr lang="de-DE" b="0" i="0" dirty="0">
              <a:solidFill>
                <a:srgbClr val="474C59"/>
              </a:solidFill>
              <a:effectLst/>
            </a:endParaRPr>
          </a:p>
          <a:p>
            <a:r>
              <a:rPr lang="de-DE" b="0" i="0" dirty="0">
                <a:solidFill>
                  <a:srgbClr val="474C59"/>
                </a:solidFill>
                <a:effectLst/>
              </a:rPr>
              <a:t>Vorkommen:</a:t>
            </a:r>
          </a:p>
          <a:p>
            <a:r>
              <a:rPr lang="de-DE" dirty="0">
                <a:solidFill>
                  <a:srgbClr val="474C59"/>
                </a:solidFill>
              </a:rPr>
              <a:t>In Wäldern unter Steinen und Rinde</a:t>
            </a:r>
          </a:p>
          <a:p>
            <a:endParaRPr lang="de-DE" dirty="0">
              <a:solidFill>
                <a:srgbClr val="474C59"/>
              </a:solidFill>
            </a:endParaRPr>
          </a:p>
          <a:p>
            <a:r>
              <a:rPr lang="de-DE" b="0" i="0" dirty="0">
                <a:solidFill>
                  <a:srgbClr val="474C59"/>
                </a:solidFill>
                <a:effectLst/>
              </a:rPr>
              <a:t>gesundheitliche Relevanz: </a:t>
            </a:r>
            <a:r>
              <a:rPr lang="de-DE" dirty="0">
                <a:solidFill>
                  <a:srgbClr val="474C59"/>
                </a:solidFill>
              </a:rPr>
              <a:t>Biss wie Bienenstich</a:t>
            </a:r>
            <a:endParaRPr lang="de-DE" b="0" i="0" dirty="0">
              <a:solidFill>
                <a:srgbClr val="474C59"/>
              </a:solidFill>
              <a:effectLst/>
            </a:endParaRPr>
          </a:p>
          <a:p>
            <a:r>
              <a:rPr lang="de-DE" b="0" i="0" dirty="0">
                <a:solidFill>
                  <a:srgbClr val="474C59"/>
                </a:solidFill>
                <a:effectLst/>
              </a:rPr>
              <a:t>Ggf. Allergische Reaktion</a:t>
            </a:r>
            <a:endParaRPr lang="de-DE" dirty="0"/>
          </a:p>
        </p:txBody>
      </p:sp>
      <p:pic>
        <p:nvPicPr>
          <p:cNvPr id="4" name="Grafik 3" descr="imago images 0257171435">
            <a:extLst>
              <a:ext uri="{FF2B5EF4-FFF2-40B4-BE49-F238E27FC236}">
                <a16:creationId xmlns:a16="http://schemas.microsoft.com/office/drawing/2014/main" id="{77E8ED6A-DA09-6D53-D2CF-235D3FE08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89" y="1615440"/>
            <a:ext cx="4721559" cy="265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498773-1C50-4EB1-98AA-2067FB16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Vektoren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3E8D15-826C-EBF7-810C-E12F1AEBD8BA}"/>
              </a:ext>
            </a:extLst>
          </p:cNvPr>
          <p:cNvSpPr txBox="1"/>
          <p:nvPr/>
        </p:nvSpPr>
        <p:spPr>
          <a:xfrm>
            <a:off x="3091262" y="3245809"/>
            <a:ext cx="605421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cs typeface="Calibri" panose="020F0502020204030204" pitchFamily="34" charset="0"/>
              </a:rPr>
              <a:t>Infektionen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2604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hteck 1">
            <a:extLst>
              <a:ext uri="{FF2B5EF4-FFF2-40B4-BE49-F238E27FC236}">
                <a16:creationId xmlns:a16="http://schemas.microsoft.com/office/drawing/2014/main" id="{9DC2FB2D-85CE-8055-5E09-E7E7A54AC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76251"/>
            <a:ext cx="799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Vektoren/Zoonosen</a:t>
            </a:r>
          </a:p>
          <a:p>
            <a:pPr algn="ctr"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16388" name="Textfeld 2">
            <a:extLst>
              <a:ext uri="{FF2B5EF4-FFF2-40B4-BE49-F238E27FC236}">
                <a16:creationId xmlns:a16="http://schemas.microsoft.com/office/drawing/2014/main" id="{8D43F003-9EF0-48CD-630E-CB59FC268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65" y="1046230"/>
            <a:ext cx="9783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de-DE" altLang="de-DE" sz="2000" b="1" dirty="0">
                <a:solidFill>
                  <a:srgbClr val="171B26"/>
                </a:solidFill>
                <a:latin typeface="inherit"/>
                <a:cs typeface="Times New Roman" panose="02020603050405020304" pitchFamily="18" charset="0"/>
              </a:rPr>
              <a:t>Holzbock </a:t>
            </a:r>
            <a:r>
              <a:rPr lang="de-DE" altLang="de-DE" sz="2000" dirty="0">
                <a:solidFill>
                  <a:srgbClr val="171B26"/>
                </a:solidFill>
                <a:latin typeface="inherit"/>
                <a:cs typeface="Times New Roman" panose="02020603050405020304" pitchFamily="18" charset="0"/>
              </a:rPr>
              <a:t>(Ixodes </a:t>
            </a:r>
            <a:r>
              <a:rPr lang="de-DE" altLang="de-DE" sz="2000" dirty="0" err="1">
                <a:solidFill>
                  <a:srgbClr val="171B26"/>
                </a:solidFill>
                <a:latin typeface="inherit"/>
                <a:cs typeface="Times New Roman" panose="02020603050405020304" pitchFamily="18" charset="0"/>
              </a:rPr>
              <a:t>ricinus</a:t>
            </a:r>
            <a:r>
              <a:rPr lang="de-DE" altLang="de-DE" sz="2000" dirty="0">
                <a:solidFill>
                  <a:srgbClr val="171B26"/>
                </a:solidFill>
                <a:latin typeface="inherit"/>
                <a:cs typeface="Times New Roman" panose="02020603050405020304" pitchFamily="18" charset="0"/>
              </a:rPr>
              <a:t>) und </a:t>
            </a:r>
            <a:r>
              <a:rPr lang="de-DE" altLang="de-DE" sz="2000" b="1" dirty="0">
                <a:solidFill>
                  <a:srgbClr val="171B26"/>
                </a:solidFill>
                <a:latin typeface="inherit"/>
                <a:cs typeface="Times New Roman" panose="02020603050405020304" pitchFamily="18" charset="0"/>
              </a:rPr>
              <a:t>Riesenzecke (</a:t>
            </a:r>
            <a:r>
              <a:rPr lang="de-DE" sz="2000" dirty="0" err="1">
                <a:solidFill>
                  <a:srgbClr val="171B26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Hyalomma</a:t>
            </a:r>
            <a:r>
              <a:rPr lang="de-DE" sz="2000" dirty="0">
                <a:solidFill>
                  <a:srgbClr val="171B26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171B26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spec</a:t>
            </a:r>
            <a:r>
              <a:rPr lang="de-DE" sz="2000" dirty="0">
                <a:solidFill>
                  <a:srgbClr val="171B26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 )</a:t>
            </a:r>
            <a:endParaRPr lang="de-DE" altLang="de-DE" sz="2000" b="1" dirty="0">
              <a:solidFill>
                <a:srgbClr val="171B26"/>
              </a:solidFill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9" name="Grafik 3" descr="Die Zecke Hyalomma marginatum (r) ist deutlich größer als der Gemeine Holzbock (l, Ixodes ricinus) und kann Zecken-Fleckfieber auf den Menschen übertragen.">
            <a:extLst>
              <a:ext uri="{FF2B5EF4-FFF2-40B4-BE49-F238E27FC236}">
                <a16:creationId xmlns:a16="http://schemas.microsoft.com/office/drawing/2014/main" id="{D527B61C-EC17-68F4-3813-44A76125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4" y="1686958"/>
            <a:ext cx="4318624" cy="24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feld 5">
            <a:extLst>
              <a:ext uri="{FF2B5EF4-FFF2-40B4-BE49-F238E27FC236}">
                <a16:creationId xmlns:a16="http://schemas.microsoft.com/office/drawing/2014/main" id="{C28708C8-3F5F-54A5-F5F7-C9F3EF8D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4182980"/>
            <a:ext cx="5285659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r>
              <a:rPr lang="de-DE" altLang="de-DE" sz="1600" b="1" dirty="0">
                <a:solidFill>
                  <a:srgbClr val="171B26"/>
                </a:solidFill>
                <a:latin typeface="+mn-lt"/>
                <a:cs typeface="Times New Roman" panose="02020603050405020304" pitchFamily="18" charset="0"/>
              </a:rPr>
              <a:t>Holzbock </a:t>
            </a:r>
            <a:r>
              <a:rPr lang="de-DE" altLang="de-DE" sz="1600" dirty="0">
                <a:solidFill>
                  <a:srgbClr val="171B26"/>
                </a:solidFill>
                <a:latin typeface="+mn-lt"/>
                <a:cs typeface="Times New Roman" panose="02020603050405020304" pitchFamily="18" charset="0"/>
              </a:rPr>
              <a:t>als Vektor für:    </a:t>
            </a:r>
            <a:r>
              <a:rPr lang="de-DE" altLang="de-DE" sz="1600" dirty="0">
                <a:solidFill>
                  <a:srgbClr val="171B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FSME</a:t>
            </a:r>
          </a:p>
          <a:p>
            <a:r>
              <a:rPr lang="de-DE" altLang="de-DE" sz="1600" dirty="0">
                <a:solidFill>
                  <a:srgbClr val="171B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       Borreliose</a:t>
            </a:r>
          </a:p>
          <a:p>
            <a:r>
              <a:rPr lang="de-DE" altLang="de-DE" sz="1600" dirty="0">
                <a:solidFill>
                  <a:srgbClr val="171B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       Alpha-Gal-Syndrom</a:t>
            </a:r>
            <a:endParaRPr lang="de-DE" altLang="de-DE" sz="1600" dirty="0">
              <a:solidFill>
                <a:srgbClr val="171B26"/>
              </a:solidFill>
              <a:latin typeface="+mn-lt"/>
              <a:cs typeface="Times New Roman" panose="02020603050405020304" pitchFamily="18" charset="0"/>
            </a:endParaRPr>
          </a:p>
          <a:p>
            <a:endParaRPr lang="de-DE" altLang="de-DE" sz="1600" dirty="0">
              <a:solidFill>
                <a:srgbClr val="474C59"/>
              </a:solidFill>
              <a:latin typeface="+mn-lt"/>
            </a:endParaRPr>
          </a:p>
          <a:p>
            <a:r>
              <a:rPr lang="de-DE" altLang="de-DE" sz="1600" b="1" dirty="0" err="1">
                <a:solidFill>
                  <a:srgbClr val="474C59"/>
                </a:solidFill>
                <a:latin typeface="+mn-lt"/>
              </a:rPr>
              <a:t>Hyalomma</a:t>
            </a:r>
            <a:r>
              <a:rPr lang="de-DE" altLang="de-DE" sz="1600" b="1" dirty="0">
                <a:solidFill>
                  <a:srgbClr val="474C59"/>
                </a:solidFill>
                <a:latin typeface="+mn-lt"/>
              </a:rPr>
              <a:t> </a:t>
            </a:r>
            <a:r>
              <a:rPr lang="de-DE" altLang="de-DE" sz="1600" b="1" dirty="0" err="1">
                <a:solidFill>
                  <a:srgbClr val="474C59"/>
                </a:solidFill>
                <a:latin typeface="+mn-lt"/>
              </a:rPr>
              <a:t>marginatum</a:t>
            </a:r>
            <a:endParaRPr lang="de-DE" altLang="de-DE" sz="1600" b="1" dirty="0">
              <a:solidFill>
                <a:srgbClr val="474C59"/>
              </a:solidFill>
              <a:latin typeface="+mn-lt"/>
            </a:endParaRPr>
          </a:p>
          <a:p>
            <a:r>
              <a:rPr lang="de-DE" altLang="de-DE" sz="1600" dirty="0">
                <a:solidFill>
                  <a:srgbClr val="171B26"/>
                </a:solidFill>
                <a:latin typeface="+mn-lt"/>
                <a:cs typeface="Times New Roman" panose="02020603050405020304" pitchFamily="18" charset="0"/>
              </a:rPr>
              <a:t>etwa doppelte Größe wie einheimischer Holzbock</a:t>
            </a:r>
            <a:endParaRPr lang="de-DE" altLang="de-DE" sz="1600" dirty="0">
              <a:solidFill>
                <a:srgbClr val="474C59"/>
              </a:solidFill>
              <a:latin typeface="+mn-lt"/>
            </a:endParaRPr>
          </a:p>
          <a:p>
            <a:r>
              <a:rPr lang="de-DE" altLang="de-DE" sz="1600" b="1" dirty="0">
                <a:solidFill>
                  <a:srgbClr val="474C59"/>
                </a:solidFill>
                <a:latin typeface="+mn-lt"/>
              </a:rPr>
              <a:t> </a:t>
            </a:r>
            <a:r>
              <a:rPr lang="de-DE" altLang="de-DE" sz="1600" dirty="0">
                <a:solidFill>
                  <a:srgbClr val="474C59"/>
                </a:solidFill>
                <a:latin typeface="+mn-lt"/>
              </a:rPr>
              <a:t>als Vektor für: 	       Krim-Kongo-Fieber</a:t>
            </a:r>
          </a:p>
          <a:p>
            <a:r>
              <a:rPr lang="de-DE" altLang="de-DE" sz="1600" dirty="0">
                <a:solidFill>
                  <a:srgbClr val="474C59"/>
                </a:solidFill>
                <a:latin typeface="+mn-lt"/>
              </a:rPr>
              <a:t>		       Fleck-Fieber (Rickettsien)</a:t>
            </a:r>
          </a:p>
          <a:p>
            <a:r>
              <a:rPr lang="de-DE" altLang="de-DE" sz="1600" b="1" dirty="0">
                <a:solidFill>
                  <a:srgbClr val="474C59"/>
                </a:solidFill>
                <a:latin typeface="+mn-lt"/>
              </a:rPr>
              <a:t>Aktive Verfolgung der Opfer</a:t>
            </a:r>
            <a:endParaRPr lang="de-DE" altLang="de-DE" sz="1600" dirty="0">
              <a:latin typeface="+mn-lt"/>
            </a:endParaRPr>
          </a:p>
        </p:txBody>
      </p:sp>
      <p:pic>
        <p:nvPicPr>
          <p:cNvPr id="1026" name="Picture 2" descr="Hyalomma marginatum - current known distribution: August 2023">
            <a:extLst>
              <a:ext uri="{FF2B5EF4-FFF2-40B4-BE49-F238E27FC236}">
                <a16:creationId xmlns:a16="http://schemas.microsoft.com/office/drawing/2014/main" id="{4FB3B53C-4C40-09F2-2571-04A35753C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45" y="1592568"/>
            <a:ext cx="6233892" cy="44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1">
            <a:extLst>
              <a:ext uri="{FF2B5EF4-FFF2-40B4-BE49-F238E27FC236}">
                <a16:creationId xmlns:a16="http://schemas.microsoft.com/office/drawing/2014/main" id="{EE212689-975F-D5C7-C973-7828C0300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844" y="464298"/>
            <a:ext cx="799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Tiere als Vektoren</a:t>
            </a:r>
          </a:p>
          <a:p>
            <a:pPr algn="ctr"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17411" name="Rechteck 1">
            <a:extLst>
              <a:ext uri="{FF2B5EF4-FFF2-40B4-BE49-F238E27FC236}">
                <a16:creationId xmlns:a16="http://schemas.microsoft.com/office/drawing/2014/main" id="{341FA609-C7AC-AC52-B313-674F7B35B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125" y="-345569"/>
            <a:ext cx="35607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algn="ctr" eaLnBrk="1" hangingPunct="1"/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F79EB6C-6259-ED64-49D7-831A11475880}"/>
              </a:ext>
            </a:extLst>
          </p:cNvPr>
          <p:cNvSpPr txBox="1"/>
          <p:nvPr/>
        </p:nvSpPr>
        <p:spPr>
          <a:xfrm>
            <a:off x="1061885" y="1606293"/>
            <a:ext cx="72473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Merkmale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	   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3-7 mm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	  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grau-braun</a:t>
            </a: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	  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langbeinig</a:t>
            </a: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Einheimische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Art,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aber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Vektor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für:   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	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 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West Nile Virus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	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Fadenwürmer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Dirofilaria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DDFD68-6AB3-FF12-C0A8-A5BA80428657}"/>
              </a:ext>
            </a:extLst>
          </p:cNvPr>
          <p:cNvSpPr txBox="1"/>
          <p:nvPr/>
        </p:nvSpPr>
        <p:spPr>
          <a:xfrm>
            <a:off x="1061884" y="889539"/>
            <a:ext cx="84659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i="0" dirty="0">
              <a:solidFill>
                <a:srgbClr val="333333"/>
              </a:solidFill>
              <a:effectLst/>
            </a:endParaRPr>
          </a:p>
          <a:p>
            <a:r>
              <a:rPr lang="en-US" sz="2000" b="1" i="0" dirty="0">
                <a:solidFill>
                  <a:srgbClr val="333333"/>
                </a:solidFill>
                <a:effectLst/>
              </a:rPr>
              <a:t>Culex </a:t>
            </a:r>
            <a:r>
              <a:rPr lang="en-US" sz="2000" b="1" i="0" dirty="0" err="1">
                <a:solidFill>
                  <a:srgbClr val="333333"/>
                </a:solidFill>
                <a:effectLst/>
              </a:rPr>
              <a:t>pipiens</a:t>
            </a:r>
            <a:endParaRPr lang="en-US" sz="2000" b="1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F712E8C-DBBB-0275-1280-0FA2C5B85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43" y="1187668"/>
            <a:ext cx="3138128" cy="41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1">
            <a:extLst>
              <a:ext uri="{FF2B5EF4-FFF2-40B4-BE49-F238E27FC236}">
                <a16:creationId xmlns:a16="http://schemas.microsoft.com/office/drawing/2014/main" id="{A2F45133-D247-79C1-E296-39EE1C3D7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76251"/>
            <a:ext cx="799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Tiere als Vektoren</a:t>
            </a:r>
          </a:p>
          <a:p>
            <a:pPr algn="ctr"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13315" name="Rechteck 1">
            <a:extLst>
              <a:ext uri="{FF2B5EF4-FFF2-40B4-BE49-F238E27FC236}">
                <a16:creationId xmlns:a16="http://schemas.microsoft.com/office/drawing/2014/main" id="{AA947E9B-72A7-C684-845B-46D7DB37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38" y="744982"/>
            <a:ext cx="93715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algn="ctr" eaLnBrk="1" hangingPunct="1"/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sz="2000" b="1" dirty="0">
                <a:solidFill>
                  <a:srgbClr val="171B26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Asiatische Tigermücke </a:t>
            </a:r>
            <a:r>
              <a:rPr lang="de-DE" altLang="de-DE" sz="2000" dirty="0" err="1">
                <a:solidFill>
                  <a:srgbClr val="474C5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Stegomyia</a:t>
            </a:r>
            <a:r>
              <a:rPr lang="de-DE" altLang="de-DE" sz="2000" dirty="0">
                <a:solidFill>
                  <a:srgbClr val="474C5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000" dirty="0" err="1">
                <a:solidFill>
                  <a:srgbClr val="474C5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albopicta</a:t>
            </a:r>
            <a:r>
              <a:rPr lang="de-DE" altLang="de-DE" sz="2000" dirty="0">
                <a:solidFill>
                  <a:srgbClr val="474C5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/Aedes </a:t>
            </a:r>
            <a:r>
              <a:rPr lang="de-DE" altLang="de-DE" sz="2000" dirty="0" err="1">
                <a:solidFill>
                  <a:srgbClr val="474C5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albopictus</a:t>
            </a:r>
            <a:endParaRPr lang="nl-NL" altLang="de-DE" sz="20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18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pic>
        <p:nvPicPr>
          <p:cNvPr id="13316" name="Grafik 1" descr="Asiatische Tigermücke">
            <a:extLst>
              <a:ext uri="{FF2B5EF4-FFF2-40B4-BE49-F238E27FC236}">
                <a16:creationId xmlns:a16="http://schemas.microsoft.com/office/drawing/2014/main" id="{C2BCA9F4-83BF-3AAA-9B40-8EFF2635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7" y="1568974"/>
            <a:ext cx="4321403" cy="243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FE291DB-5A15-DE0D-ADE4-0E6F377B5646}"/>
              </a:ext>
            </a:extLst>
          </p:cNvPr>
          <p:cNvSpPr txBox="1"/>
          <p:nvPr/>
        </p:nvSpPr>
        <p:spPr>
          <a:xfrm>
            <a:off x="566338" y="4192139"/>
            <a:ext cx="47725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</a:rPr>
              <a:t>Merkmale</a:t>
            </a:r>
            <a:r>
              <a:rPr lang="en-US" dirty="0">
                <a:solidFill>
                  <a:srgbClr val="333333"/>
                </a:solidFill>
              </a:rPr>
              <a:t>: 2-10 mm  </a:t>
            </a:r>
          </a:p>
          <a:p>
            <a:r>
              <a:rPr lang="de-DE" altLang="de-DE" dirty="0">
                <a:ea typeface="Calibri" panose="020F0502020204030204" pitchFamily="34" charset="0"/>
                <a:cs typeface="Times New Roman" panose="02020603050405020304" pitchFamily="18" charset="0"/>
              </a:rPr>
              <a:t>Weiß-silbrige Punkte/Streifen auf dunklem Körper und Beinen</a:t>
            </a:r>
          </a:p>
          <a:p>
            <a:endParaRPr lang="de-DE" alt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sz="1800" dirty="0">
                <a:solidFill>
                  <a:srgbClr val="333333"/>
                </a:solidFill>
              </a:rPr>
              <a:t>Vektor für: 	Chikungunya </a:t>
            </a:r>
            <a:endParaRPr lang="de-DE" altLang="de-DE" dirty="0">
              <a:solidFill>
                <a:srgbClr val="333333"/>
              </a:solidFill>
            </a:endParaRPr>
          </a:p>
          <a:p>
            <a:pPr eaLnBrk="1" hangingPunct="1"/>
            <a:r>
              <a:rPr lang="de-DE" altLang="de-DE" sz="1800" dirty="0">
                <a:solidFill>
                  <a:srgbClr val="333333"/>
                </a:solidFill>
              </a:rPr>
              <a:t>		Dengue Fieber</a:t>
            </a:r>
          </a:p>
          <a:p>
            <a:pPr eaLnBrk="1" hangingPunct="1"/>
            <a:r>
              <a:rPr lang="de-DE" altLang="de-DE" dirty="0">
                <a:solidFill>
                  <a:srgbClr val="333333"/>
                </a:solidFill>
              </a:rPr>
              <a:t>		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Fadenwürmer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Dirofilaria</a:t>
            </a:r>
            <a:r>
              <a:rPr lang="en-US" b="0" i="0" dirty="0">
                <a:solidFill>
                  <a:srgbClr val="333333"/>
                </a:solidFill>
                <a:effectLst/>
              </a:rPr>
              <a:t>)</a:t>
            </a:r>
            <a:endParaRPr lang="nl-NL" altLang="de-DE" sz="18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pic>
        <p:nvPicPr>
          <p:cNvPr id="3076" name="Picture 4" descr="Aedes albopictus - current known distribution: August 2023">
            <a:extLst>
              <a:ext uri="{FF2B5EF4-FFF2-40B4-BE49-F238E27FC236}">
                <a16:creationId xmlns:a16="http://schemas.microsoft.com/office/drawing/2014/main" id="{567C6DBD-3A77-F875-9F7E-56F6469E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63" y="1474838"/>
            <a:ext cx="6187914" cy="43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eck 1">
            <a:extLst>
              <a:ext uri="{FF2B5EF4-FFF2-40B4-BE49-F238E27FC236}">
                <a16:creationId xmlns:a16="http://schemas.microsoft.com/office/drawing/2014/main" id="{4D814B19-CC2C-CB7D-0A46-697F80902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76251"/>
            <a:ext cx="7991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Tiere als Vektoren</a:t>
            </a: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14339" name="Rechteck 1">
            <a:extLst>
              <a:ext uri="{FF2B5EF4-FFF2-40B4-BE49-F238E27FC236}">
                <a16:creationId xmlns:a16="http://schemas.microsoft.com/office/drawing/2014/main" id="{B8E56948-CD3D-5F0B-F1B5-2032C9C0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1" y="1916114"/>
            <a:ext cx="7783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algn="ctr" eaLnBrk="1" hangingPunct="1"/>
            <a:endParaRPr lang="de-DE" altLang="de-DE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14340" name="Textfeld 2">
            <a:extLst>
              <a:ext uri="{FF2B5EF4-FFF2-40B4-BE49-F238E27FC236}">
                <a16:creationId xmlns:a16="http://schemas.microsoft.com/office/drawing/2014/main" id="{7237A77F-47AB-8736-A9DC-31679578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58" y="1094111"/>
            <a:ext cx="6702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de-DE" altLang="de-DE" sz="2000" b="1" dirty="0">
                <a:solidFill>
                  <a:srgbClr val="171B26"/>
                </a:solidFill>
                <a:latin typeface="inherit"/>
                <a:cs typeface="Times New Roman" panose="02020603050405020304" pitchFamily="18" charset="0"/>
              </a:rPr>
              <a:t>Asiatische Buschmücke (</a:t>
            </a:r>
            <a:r>
              <a:rPr lang="de-DE" altLang="de-DE" sz="2000" i="1" dirty="0">
                <a:solidFill>
                  <a:srgbClr val="202122"/>
                </a:solidFill>
                <a:latin typeface="Arial" panose="020B0604020202020204" pitchFamily="34" charset="0"/>
              </a:rPr>
              <a:t>Aedes </a:t>
            </a:r>
            <a:r>
              <a:rPr lang="de-DE" altLang="de-DE" sz="2000" i="1" dirty="0" err="1">
                <a:solidFill>
                  <a:srgbClr val="202122"/>
                </a:solidFill>
                <a:latin typeface="Arial" panose="020B0604020202020204" pitchFamily="34" charset="0"/>
              </a:rPr>
              <a:t>japonicus</a:t>
            </a:r>
            <a:r>
              <a:rPr lang="de-DE" altLang="de-DE" sz="2000" i="1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de-DE" altLang="de-DE" sz="2000" dirty="0">
              <a:latin typeface="Fira Sans Extra Condensed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1" name="Grafik 3" descr="Die asiatische Buschmücke, auch japanischer Buschmoskito genannt, breitet sich auch in Deutschland aus.">
            <a:extLst>
              <a:ext uri="{FF2B5EF4-FFF2-40B4-BE49-F238E27FC236}">
                <a16:creationId xmlns:a16="http://schemas.microsoft.com/office/drawing/2014/main" id="{86903289-5CEA-74FF-840E-55B48209C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01" y="1759415"/>
            <a:ext cx="4143491" cy="233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1A2ADC2-B049-3E89-2C5B-FB31D46E1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58" y="4183204"/>
            <a:ext cx="46609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333333"/>
                </a:solidFill>
                <a:latin typeface="+mn-lt"/>
              </a:rPr>
              <a:t>Merkmale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: 6-14 mm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</a:p>
          <a:p>
            <a:pPr eaLnBrk="1" hangingPunct="1"/>
            <a:r>
              <a:rPr lang="de-DE" altLang="de-DE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Weiß-silbrige Punkte/Streifen auf dunklem Körper und Beinen</a:t>
            </a:r>
          </a:p>
          <a:p>
            <a:endParaRPr lang="de-DE" altLang="de-DE" sz="1800" dirty="0">
              <a:solidFill>
                <a:srgbClr val="333333"/>
              </a:solidFill>
              <a:latin typeface="+mn-lt"/>
            </a:endParaRPr>
          </a:p>
          <a:p>
            <a:r>
              <a:rPr lang="de-DE" altLang="de-DE" sz="1800" dirty="0">
                <a:solidFill>
                  <a:srgbClr val="333333"/>
                </a:solidFill>
                <a:latin typeface="+mn-lt"/>
              </a:rPr>
              <a:t>Vektor für: 	</a:t>
            </a:r>
            <a:r>
              <a:rPr lang="de-DE" sz="1800" dirty="0">
                <a:solidFill>
                  <a:srgbClr val="333333"/>
                </a:solidFill>
                <a:latin typeface="+mn-lt"/>
              </a:rPr>
              <a:t>Chikungunya</a:t>
            </a:r>
            <a:endParaRPr lang="de-DE" altLang="de-DE" sz="1800" dirty="0">
              <a:solidFill>
                <a:srgbClr val="333333"/>
              </a:solidFill>
              <a:latin typeface="+mn-lt"/>
            </a:endParaRPr>
          </a:p>
          <a:p>
            <a:r>
              <a:rPr lang="de-DE" altLang="de-DE" sz="1800" dirty="0">
                <a:solidFill>
                  <a:srgbClr val="333333"/>
                </a:solidFill>
                <a:latin typeface="+mn-lt"/>
              </a:rPr>
              <a:t>		Dengue-Fieber</a:t>
            </a:r>
          </a:p>
          <a:p>
            <a:r>
              <a:rPr lang="de-DE" altLang="de-DE" sz="1800" dirty="0">
                <a:solidFill>
                  <a:srgbClr val="333333"/>
                </a:solidFill>
                <a:latin typeface="+mn-lt"/>
              </a:rPr>
              <a:t>		West Nile Virus</a:t>
            </a:r>
          </a:p>
          <a:p>
            <a:r>
              <a:rPr lang="de-DE" sz="1800" b="0" i="0" dirty="0">
                <a:solidFill>
                  <a:srgbClr val="333333"/>
                </a:solidFill>
                <a:effectLst/>
                <a:latin typeface="+mn-lt"/>
              </a:rPr>
              <a:t>		</a:t>
            </a:r>
          </a:p>
        </p:txBody>
      </p:sp>
      <p:pic>
        <p:nvPicPr>
          <p:cNvPr id="2050" name="Picture 2" descr="Aedes japonicus - current known distribution: August 2023">
            <a:extLst>
              <a:ext uri="{FF2B5EF4-FFF2-40B4-BE49-F238E27FC236}">
                <a16:creationId xmlns:a16="http://schemas.microsoft.com/office/drawing/2014/main" id="{30DA5846-B83E-9660-6BC9-4325E7020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58" y="1687618"/>
            <a:ext cx="6124005" cy="43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498773-1C50-4EB1-98AA-2067FB16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Grundsätzliches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3E8D15-826C-EBF7-810C-E12F1AEBD8BA}"/>
              </a:ext>
            </a:extLst>
          </p:cNvPr>
          <p:cNvSpPr txBox="1"/>
          <p:nvPr/>
        </p:nvSpPr>
        <p:spPr>
          <a:xfrm>
            <a:off x="3048492" y="3245809"/>
            <a:ext cx="656745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cs typeface="Calibri" panose="020F0502020204030204" pitchFamily="34" charset="0"/>
              </a:rPr>
              <a:t>Vorhandene Risiken für Allergien und Infektionen steigen durch veränderte Klimabedingungen (Zeiten und Intensitäten)</a:t>
            </a:r>
          </a:p>
          <a:p>
            <a:endParaRPr lang="de-DE" sz="2400" dirty="0">
              <a:cs typeface="Calibri" panose="020F0502020204030204" pitchFamily="34" charset="0"/>
            </a:endParaRPr>
          </a:p>
          <a:p>
            <a:r>
              <a:rPr lang="de-DE" sz="2400" dirty="0">
                <a:cs typeface="Calibri" panose="020F0502020204030204" pitchFamily="34" charset="0"/>
              </a:rPr>
              <a:t>Neue Gesundheitsrisiken werden durch den Klimawandel entstehen</a:t>
            </a:r>
          </a:p>
          <a:p>
            <a:endParaRPr lang="de-DE" sz="2400" dirty="0">
              <a:cs typeface="Calibri" panose="020F0502020204030204" pitchFamily="34" charset="0"/>
            </a:endParaRPr>
          </a:p>
          <a:p>
            <a:endParaRPr lang="de-DE" sz="2400" dirty="0">
              <a:cs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358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hteck 1">
            <a:extLst>
              <a:ext uri="{FF2B5EF4-FFF2-40B4-BE49-F238E27FC236}">
                <a16:creationId xmlns:a16="http://schemas.microsoft.com/office/drawing/2014/main" id="{0C761716-F69B-8C7E-3CDD-CC884B724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76251"/>
            <a:ext cx="799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Tiere als Vektoren</a:t>
            </a:r>
          </a:p>
          <a:p>
            <a:pPr algn="ctr"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18435" name="Rechteck 1">
            <a:extLst>
              <a:ext uri="{FF2B5EF4-FFF2-40B4-BE49-F238E27FC236}">
                <a16:creationId xmlns:a16="http://schemas.microsoft.com/office/drawing/2014/main" id="{843222D9-F3F7-EAEE-6533-49C2C639C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1" y="1916114"/>
            <a:ext cx="7783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algn="ctr" eaLnBrk="1" hangingPunct="1"/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18436" name="Textfeld 2">
            <a:extLst>
              <a:ext uri="{FF2B5EF4-FFF2-40B4-BE49-F238E27FC236}">
                <a16:creationId xmlns:a16="http://schemas.microsoft.com/office/drawing/2014/main" id="{E38BCA17-38A7-7538-6ABC-A9A6EF60A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09" y="993833"/>
            <a:ext cx="49375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r>
              <a:rPr lang="de-DE" altLang="de-DE" sz="2000" b="1" dirty="0">
                <a:solidFill>
                  <a:srgbClr val="474C59"/>
                </a:solidFill>
                <a:latin typeface="Roboto" panose="02000000000000000000" pitchFamily="2" charset="0"/>
              </a:rPr>
              <a:t>Sandmücken (</a:t>
            </a:r>
            <a:r>
              <a:rPr lang="de-DE" altLang="de-DE" sz="2000" dirty="0" err="1">
                <a:solidFill>
                  <a:srgbClr val="474C59"/>
                </a:solidFill>
                <a:latin typeface="Roboto" panose="02000000000000000000" pitchFamily="2" charset="0"/>
              </a:rPr>
              <a:t>Unterfam</a:t>
            </a:r>
            <a:r>
              <a:rPr lang="de-DE" altLang="de-DE" sz="2000" dirty="0">
                <a:solidFill>
                  <a:srgbClr val="474C59"/>
                </a:solidFill>
                <a:latin typeface="Roboto" panose="02000000000000000000" pitchFamily="2" charset="0"/>
              </a:rPr>
              <a:t>.: </a:t>
            </a:r>
            <a:r>
              <a:rPr lang="de-DE" altLang="de-DE" sz="2000" i="1" dirty="0" err="1">
                <a:solidFill>
                  <a:srgbClr val="333333"/>
                </a:solidFill>
                <a:latin typeface="Roboto" panose="02000000000000000000" pitchFamily="2" charset="0"/>
              </a:rPr>
              <a:t>Phlebotomus</a:t>
            </a:r>
            <a:r>
              <a:rPr lang="de-DE" altLang="de-DE" sz="2000" i="1" dirty="0">
                <a:solidFill>
                  <a:srgbClr val="333333"/>
                </a:solidFill>
                <a:latin typeface="Roboto" panose="02000000000000000000" pitchFamily="2" charset="0"/>
              </a:rPr>
              <a:t>)</a:t>
            </a:r>
            <a:endParaRPr lang="de-DE" altLang="de-DE" sz="2000" dirty="0"/>
          </a:p>
        </p:txBody>
      </p:sp>
      <p:pic>
        <p:nvPicPr>
          <p:cNvPr id="18437" name="Picture 7" descr="Phlebotomus papatasi sandfly. Credit: CDC/ Frank Collins">
            <a:extLst>
              <a:ext uri="{FF2B5EF4-FFF2-40B4-BE49-F238E27FC236}">
                <a16:creationId xmlns:a16="http://schemas.microsoft.com/office/drawing/2014/main" id="{9C65B5BD-62EC-AC6A-2D49-5C12023E1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97" y="1473974"/>
            <a:ext cx="437038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2">
            <a:extLst>
              <a:ext uri="{FF2B5EF4-FFF2-40B4-BE49-F238E27FC236}">
                <a16:creationId xmlns:a16="http://schemas.microsoft.com/office/drawing/2014/main" id="{820467C0-7E12-746C-0891-B540A3C9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797" y="4198781"/>
            <a:ext cx="451564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r>
              <a:rPr lang="de-DE" altLang="de-DE" sz="1800" dirty="0">
                <a:solidFill>
                  <a:srgbClr val="333333"/>
                </a:solidFill>
                <a:latin typeface="+mn-lt"/>
              </a:rPr>
              <a:t>Herkunft : </a:t>
            </a:r>
          </a:p>
          <a:p>
            <a:r>
              <a:rPr lang="de-DE" altLang="de-DE" sz="1800" dirty="0">
                <a:solidFill>
                  <a:srgbClr val="333333"/>
                </a:solidFill>
                <a:latin typeface="+mn-lt"/>
              </a:rPr>
              <a:t>Südöstliches Mittelmeer, Asien, Südamerika</a:t>
            </a:r>
          </a:p>
          <a:p>
            <a:endParaRPr lang="de-DE" altLang="de-DE" sz="1800" dirty="0">
              <a:solidFill>
                <a:srgbClr val="333333"/>
              </a:solidFill>
              <a:latin typeface="+mn-lt"/>
            </a:endParaRPr>
          </a:p>
          <a:p>
            <a:r>
              <a:rPr lang="de-DE" altLang="de-DE" sz="1800" dirty="0">
                <a:solidFill>
                  <a:srgbClr val="333333"/>
                </a:solidFill>
                <a:latin typeface="+mn-lt"/>
              </a:rPr>
              <a:t>Merkmale: </a:t>
            </a:r>
            <a:r>
              <a:rPr lang="de-DE" sz="1800" i="0" dirty="0">
                <a:solidFill>
                  <a:srgbClr val="333333"/>
                </a:solidFill>
                <a:effectLst/>
                <a:latin typeface="+mn-lt"/>
              </a:rPr>
              <a:t>1.5-3.5 mm</a:t>
            </a:r>
            <a:endParaRPr lang="de-DE" altLang="de-DE" sz="1800" dirty="0">
              <a:solidFill>
                <a:srgbClr val="333333"/>
              </a:solidFill>
              <a:latin typeface="+mn-lt"/>
            </a:endParaRPr>
          </a:p>
          <a:p>
            <a:r>
              <a:rPr lang="de-DE" altLang="de-DE" sz="1800" dirty="0">
                <a:solidFill>
                  <a:srgbClr val="333333"/>
                </a:solidFill>
                <a:latin typeface="+mn-lt"/>
              </a:rPr>
              <a:t>	   gelb-braun, behaart, große Flügel</a:t>
            </a:r>
          </a:p>
          <a:p>
            <a:endParaRPr lang="de-DE" altLang="de-DE" sz="1800" dirty="0">
              <a:solidFill>
                <a:srgbClr val="333333"/>
              </a:solidFill>
              <a:latin typeface="+mn-lt"/>
            </a:endParaRPr>
          </a:p>
          <a:p>
            <a:r>
              <a:rPr lang="de-DE" altLang="de-DE" sz="1800" dirty="0">
                <a:solidFill>
                  <a:srgbClr val="333333"/>
                </a:solidFill>
                <a:latin typeface="+mn-lt"/>
              </a:rPr>
              <a:t>Vektor für: </a:t>
            </a:r>
            <a:r>
              <a:rPr lang="de-DE" altLang="de-DE" sz="1800" dirty="0" err="1">
                <a:solidFill>
                  <a:srgbClr val="333333"/>
                </a:solidFill>
                <a:latin typeface="+mn-lt"/>
              </a:rPr>
              <a:t>Leishmaniasis</a:t>
            </a:r>
            <a:r>
              <a:rPr lang="de-DE" altLang="de-DE" sz="1800" dirty="0">
                <a:solidFill>
                  <a:srgbClr val="333333"/>
                </a:solidFill>
                <a:latin typeface="+mn-lt"/>
              </a:rPr>
              <a:t>, </a:t>
            </a:r>
            <a:r>
              <a:rPr lang="de-DE" altLang="de-DE" sz="1800" dirty="0" err="1">
                <a:solidFill>
                  <a:srgbClr val="333333"/>
                </a:solidFill>
                <a:latin typeface="+mn-lt"/>
              </a:rPr>
              <a:t>Toscana</a:t>
            </a:r>
            <a:r>
              <a:rPr lang="de-DE" altLang="de-DE" sz="1800" dirty="0">
                <a:solidFill>
                  <a:srgbClr val="333333"/>
                </a:solidFill>
                <a:latin typeface="+mn-lt"/>
              </a:rPr>
              <a:t> Virus</a:t>
            </a:r>
          </a:p>
          <a:p>
            <a:endParaRPr lang="de-DE" altLang="de-DE" dirty="0"/>
          </a:p>
        </p:txBody>
      </p:sp>
      <p:pic>
        <p:nvPicPr>
          <p:cNvPr id="4098" name="Picture 2" descr="Phlebotomus papatasi - current known distribution: August 2023">
            <a:extLst>
              <a:ext uri="{FF2B5EF4-FFF2-40B4-BE49-F238E27FC236}">
                <a16:creationId xmlns:a16="http://schemas.microsoft.com/office/drawing/2014/main" id="{06A230B1-C135-51E6-EE61-6EF5E61BA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05" y="1393943"/>
            <a:ext cx="5988009" cy="42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1">
            <a:extLst>
              <a:ext uri="{FF2B5EF4-FFF2-40B4-BE49-F238E27FC236}">
                <a16:creationId xmlns:a16="http://schemas.microsoft.com/office/drawing/2014/main" id="{DFF02913-3601-0044-FBFC-A48DD391A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76251"/>
            <a:ext cx="799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Tiere als Vektoren</a:t>
            </a:r>
          </a:p>
          <a:p>
            <a:pPr algn="ctr"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15363" name="Rechteck 1">
            <a:extLst>
              <a:ext uri="{FF2B5EF4-FFF2-40B4-BE49-F238E27FC236}">
                <a16:creationId xmlns:a16="http://schemas.microsoft.com/office/drawing/2014/main" id="{C3BF4B87-0BFF-1443-FF63-738D57C17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1130300"/>
            <a:ext cx="95209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1800" b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Süßwasserschnecken =&gt;</a:t>
            </a:r>
            <a:r>
              <a:rPr lang="de-DE" altLang="de-DE" sz="18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e-DE" altLang="de-DE" sz="1800" b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Bilharziose</a:t>
            </a:r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117F6714-8C43-0119-725F-59A9C2E1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0" y="1563327"/>
            <a:ext cx="3724460" cy="27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B249C28-CCEE-7583-B9A9-274516118E3D}"/>
              </a:ext>
            </a:extLst>
          </p:cNvPr>
          <p:cNvSpPr txBox="1"/>
          <p:nvPr/>
        </p:nvSpPr>
        <p:spPr>
          <a:xfrm>
            <a:off x="760848" y="4515955"/>
            <a:ext cx="38450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Schistosoma/</a:t>
            </a:r>
            <a:r>
              <a:rPr lang="en-US" b="1" dirty="0" err="1"/>
              <a:t>Pärchenegel</a:t>
            </a:r>
            <a:endParaRPr lang="en-US" b="1" dirty="0"/>
          </a:p>
          <a:p>
            <a:r>
              <a:rPr lang="en-US" dirty="0" err="1"/>
              <a:t>Süsswasserschnecken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Zwischenwirt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Herkunft</a:t>
            </a:r>
            <a:r>
              <a:rPr lang="en-US" dirty="0"/>
              <a:t>: Afrika, </a:t>
            </a:r>
            <a:r>
              <a:rPr lang="en-US" dirty="0" err="1"/>
              <a:t>Asien</a:t>
            </a:r>
            <a:r>
              <a:rPr lang="en-US" dirty="0"/>
              <a:t>, </a:t>
            </a:r>
            <a:r>
              <a:rPr lang="en-US" dirty="0" err="1"/>
              <a:t>Südamerika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Vorkommen</a:t>
            </a:r>
            <a:r>
              <a:rPr lang="en-US" dirty="0"/>
              <a:t> in Europa: </a:t>
            </a:r>
            <a:r>
              <a:rPr lang="en-US" dirty="0" err="1"/>
              <a:t>Cavu</a:t>
            </a:r>
            <a:r>
              <a:rPr lang="en-US" dirty="0"/>
              <a:t>, </a:t>
            </a:r>
            <a:r>
              <a:rPr lang="en-US" dirty="0" err="1"/>
              <a:t>Korsika</a:t>
            </a:r>
            <a:r>
              <a:rPr lang="en-US" dirty="0"/>
              <a:t> </a:t>
            </a:r>
          </a:p>
          <a:p>
            <a:endParaRPr lang="en-US" b="1" dirty="0">
              <a:latin typeface="MetaPro"/>
            </a:endParaRPr>
          </a:p>
          <a:p>
            <a:endParaRPr lang="en-US" b="1" dirty="0">
              <a:latin typeface="MetaPro"/>
            </a:endParaRPr>
          </a:p>
          <a:p>
            <a:endParaRPr lang="en-US" b="1" dirty="0">
              <a:latin typeface="MetaPro"/>
            </a:endParaRPr>
          </a:p>
          <a:p>
            <a:endParaRPr lang="en-US" b="1" dirty="0">
              <a:effectLst/>
              <a:latin typeface="MetaPro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1A0D57-48F4-FFC2-A797-A57F3419F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38" t="8821" r="37968" b="7838"/>
          <a:stretch/>
        </p:blipFill>
        <p:spPr>
          <a:xfrm>
            <a:off x="9278733" y="1499632"/>
            <a:ext cx="2130620" cy="377439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D28702E-0F75-4F51-C900-6133B2F2A988}"/>
              </a:ext>
            </a:extLst>
          </p:cNvPr>
          <p:cNvSpPr/>
          <p:nvPr/>
        </p:nvSpPr>
        <p:spPr>
          <a:xfrm>
            <a:off x="10477255" y="4400918"/>
            <a:ext cx="436552" cy="230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99BDD6-75DC-07F5-59E0-1670FEA6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20" y="1499632"/>
            <a:ext cx="4645404" cy="377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498773-1C50-4EB1-98AA-2067FB16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Resümee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3E8D15-826C-EBF7-810C-E12F1AEBD8BA}"/>
              </a:ext>
            </a:extLst>
          </p:cNvPr>
          <p:cNvSpPr txBox="1"/>
          <p:nvPr/>
        </p:nvSpPr>
        <p:spPr>
          <a:xfrm>
            <a:off x="4582324" y="4048121"/>
            <a:ext cx="60969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800" dirty="0">
              <a:effectLst/>
              <a:latin typeface="Fira Sans Extra Condensed Mediu" panose="020B06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effectLst/>
              <a:latin typeface="Fira Sans Extra Condensed Mediu" panose="020B06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Fira Sans Extra Condensed Mediu" panose="020B06030500000200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75F1AA7F-1DB4-0500-94A0-BD4F94800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690" y="2612237"/>
            <a:ext cx="840261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endParaRPr lang="de-DE" altLang="de-DE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Bereits vorhandene Risiken werden steigen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  <a:cs typeface="Calibri" panose="020F0502020204030204" pitchFamily="34" charset="0"/>
              </a:rPr>
              <a:t>Nicht Alles was neu ist, ist auch gefährlich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Allergische Reaktion sind aktuell am relevantesten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Vektoren sind schon da, und die „harmlosen“ Infektionen auch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Einige Tropenkrankheiten werden demnächst endemisch sein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Bei unspezifischen Symptomen auch neue Erkrankungen mitdenken 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Neben Symptomen auch Umstände, Aufenthaltsorte und Tier- und Pflanzenkontakte als Diagnoseelemente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Mit „Reisekrankheiten“ schon weiter nördlich rechnen als bisher</a:t>
            </a:r>
            <a:endParaRPr lang="nl-NL" altLang="de-DE" sz="1800" dirty="0">
              <a:latin typeface="+mn-lt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14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498773-1C50-4EB1-98AA-2067FB16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Vielen Dank!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3E8D15-826C-EBF7-810C-E12F1AEBD8BA}"/>
              </a:ext>
            </a:extLst>
          </p:cNvPr>
          <p:cNvSpPr txBox="1"/>
          <p:nvPr/>
        </p:nvSpPr>
        <p:spPr>
          <a:xfrm>
            <a:off x="3049965" y="3546677"/>
            <a:ext cx="606429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cs typeface="Calibri" panose="020F0502020204030204" pitchFamily="34" charset="0"/>
              </a:rPr>
              <a:t>Noch Fragen?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15521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498773-1C50-4EB1-98AA-2067FB16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Quellen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3E8D15-826C-EBF7-810C-E12F1AEBD8BA}"/>
              </a:ext>
            </a:extLst>
          </p:cNvPr>
          <p:cNvSpPr txBox="1"/>
          <p:nvPr/>
        </p:nvSpPr>
        <p:spPr>
          <a:xfrm>
            <a:off x="1793404" y="2809257"/>
            <a:ext cx="96513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400" b="1" dirty="0">
                <a:ea typeface="MS PGothic" panose="020B0600070205080204" pitchFamily="34" charset="-128"/>
                <a:cs typeface="Times New Roman" panose="02020603050405020304" pitchFamily="18" charset="0"/>
              </a:rPr>
              <a:t>Allergieinformationsdienst:</a:t>
            </a:r>
            <a:r>
              <a:rPr lang="de-DE" altLang="de-DE" sz="1400" dirty="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de-DE" altLang="de-DE" sz="1400" dirty="0">
                <a:ea typeface="MS PGothic" panose="020B0600070205080204" pitchFamily="34" charset="-128"/>
                <a:cs typeface="Times New Roman" panose="02020603050405020304" pitchFamily="18" charset="0"/>
                <a:hlinkClick r:id="rId2"/>
              </a:rPr>
              <a:t>https://www.allergieinformationsdienst.de/</a:t>
            </a:r>
            <a:endParaRPr lang="de-DE" altLang="de-DE" sz="14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endParaRPr lang="de-DE" altLang="de-DE" sz="14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de-DE" altLang="de-DE" sz="1400" b="1" dirty="0">
                <a:ea typeface="MS PGothic" panose="020B0600070205080204" pitchFamily="34" charset="-128"/>
                <a:cs typeface="Times New Roman" panose="02020603050405020304" pitchFamily="18" charset="0"/>
              </a:rPr>
              <a:t>ECDC: </a:t>
            </a:r>
            <a:r>
              <a:rPr lang="de-DE" altLang="de-DE" sz="1400" dirty="0"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de-DE" altLang="de-DE" sz="1400" dirty="0">
                <a:ea typeface="MS PGothic" panose="020B0600070205080204" pitchFamily="34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https://www.ecdc.europa.eu/en/data/maps</a:t>
            </a:r>
            <a:endParaRPr lang="de-DE" altLang="de-DE" sz="14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de-DE" altLang="de-DE" sz="1400" dirty="0">
                <a:ea typeface="MS PGothic" panose="020B0600070205080204" pitchFamily="34" charset="-128"/>
                <a:cs typeface="Times New Roman" panose="02020603050405020304" pitchFamily="18" charset="0"/>
              </a:rPr>
              <a:t>	- </a:t>
            </a:r>
            <a:r>
              <a:rPr lang="de-DE" altLang="de-DE" sz="1400" dirty="0">
                <a:ea typeface="MS PGothic" panose="020B0600070205080204" pitchFamily="34" charset="-128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https://www.ecdc.europa.eu/en/disease-vectors</a:t>
            </a:r>
            <a:endParaRPr lang="de-DE" altLang="de-DE" sz="14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endParaRPr lang="de-DE" altLang="de-DE" sz="14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sz="1400" b="1" dirty="0" err="1">
                <a:ea typeface="MS PGothic" panose="020B0600070205080204" pitchFamily="34" charset="-128"/>
                <a:cs typeface="Times New Roman" panose="02020603050405020304" pitchFamily="18" charset="0"/>
              </a:rPr>
              <a:t>Eurosurveillance</a:t>
            </a:r>
            <a:r>
              <a:rPr lang="de-DE" altLang="de-DE" sz="1400" b="1" dirty="0">
                <a:ea typeface="MS PGothic" panose="020B0600070205080204" pitchFamily="34" charset="-128"/>
                <a:cs typeface="Times New Roman" panose="02020603050405020304" pitchFamily="18" charset="0"/>
              </a:rPr>
              <a:t>: </a:t>
            </a:r>
            <a:r>
              <a:rPr lang="de-DE" altLang="de-DE" sz="1400" dirty="0">
                <a:ea typeface="MS PGothic" panose="020B0600070205080204" pitchFamily="34" charset="-128"/>
                <a:cs typeface="Times New Roman" panose="02020603050405020304" pitchFamily="18" charset="0"/>
                <a:hlinkClick r:id="rId5"/>
              </a:rPr>
              <a:t>https://www.eurosurveillance.org/</a:t>
            </a:r>
            <a:endParaRPr lang="de-DE" altLang="de-DE" sz="14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endParaRPr lang="de-DE" altLang="de-DE" sz="14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de-DE" altLang="de-DE" sz="1400" b="1" dirty="0">
                <a:ea typeface="MS PGothic" panose="020B0600070205080204" pitchFamily="34" charset="-128"/>
                <a:cs typeface="Times New Roman" panose="02020603050405020304" pitchFamily="18" charset="0"/>
              </a:rPr>
              <a:t>NABU: </a:t>
            </a:r>
            <a:r>
              <a:rPr lang="de-DE" altLang="de-DE" sz="1400" dirty="0">
                <a:ea typeface="MS PGothic" panose="020B0600070205080204" pitchFamily="34" charset="-128"/>
                <a:cs typeface="Times New Roman" panose="02020603050405020304" pitchFamily="18" charset="0"/>
                <a:hlinkClick r:id="rId6"/>
              </a:rPr>
              <a:t>https://www.nabu.de/tiere-und-pflanzen/insekten-und-spinnen/hautfluegler/wespen-und-hornissen/06323.html</a:t>
            </a:r>
            <a:endParaRPr lang="de-DE" altLang="de-DE" sz="14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endParaRPr lang="de-DE" altLang="de-DE" sz="14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de-DE" altLang="de-DE" sz="1400" b="1" dirty="0">
                <a:ea typeface="MS PGothic" panose="020B0600070205080204" pitchFamily="34" charset="-128"/>
                <a:cs typeface="Times New Roman" panose="02020603050405020304" pitchFamily="18" charset="0"/>
              </a:rPr>
              <a:t>RKI:</a:t>
            </a:r>
          </a:p>
          <a:p>
            <a:r>
              <a:rPr lang="de-DE" altLang="de-DE" sz="1400" dirty="0">
                <a:ea typeface="MS PGothic" panose="020B0600070205080204" pitchFamily="34" charset="-128"/>
                <a:cs typeface="Times New Roman" panose="02020603050405020304" pitchFamily="18" charset="0"/>
              </a:rPr>
              <a:t>- I</a:t>
            </a:r>
            <a:r>
              <a:rPr lang="de-DE" sz="1400" dirty="0"/>
              <a:t>nfektionskrankheiten A-Z: </a:t>
            </a:r>
            <a:r>
              <a:rPr lang="de-DE" altLang="de-DE" sz="1400" dirty="0">
                <a:ea typeface="MS PGothic" panose="020B0600070205080204" pitchFamily="34" charset="-128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https://www.rki.de/DE/Content/InfAZ/InfAZ_marginal_node.html?cms_lv2=3544250&amp;cms_box=1</a:t>
            </a:r>
            <a:endParaRPr lang="de-DE" altLang="de-DE" sz="14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de-DE" altLang="de-DE" sz="1400" dirty="0">
                <a:ea typeface="MS PGothic" panose="020B0600070205080204" pitchFamily="34" charset="-128"/>
                <a:cs typeface="Times New Roman" panose="02020603050405020304" pitchFamily="18" charset="0"/>
              </a:rPr>
              <a:t>- Zeckenatlas: </a:t>
            </a:r>
            <a:r>
              <a:rPr lang="de-DE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http://www.zepak-rki.de/</a:t>
            </a:r>
            <a:endParaRPr lang="de-DE" sz="1400" dirty="0"/>
          </a:p>
          <a:p>
            <a:r>
              <a:rPr lang="de-DE" sz="1400" dirty="0"/>
              <a:t>- Die Häufigkeit von Sensibilisierungen gegen Allergene von Beifuß und Ambrosia:</a:t>
            </a:r>
          </a:p>
          <a:p>
            <a:r>
              <a:rPr lang="de-DE" sz="1400" dirty="0"/>
              <a:t>  </a:t>
            </a:r>
            <a:r>
              <a:rPr lang="de-DE" sz="14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https://www.rki.de/SharedDocs/Publikationen/DE/2014/L/Laussmann_D.html</a:t>
            </a:r>
            <a:endParaRPr lang="de-DE" sz="1400" dirty="0"/>
          </a:p>
          <a:p>
            <a:endParaRPr lang="de-DE" sz="1400" dirty="0"/>
          </a:p>
          <a:p>
            <a:r>
              <a:rPr lang="de-DE" altLang="de-DE" sz="1400" b="1" dirty="0">
                <a:ea typeface="MS PGothic" panose="020B0600070205080204" pitchFamily="34" charset="-128"/>
                <a:cs typeface="Times New Roman" panose="02020603050405020304" pitchFamily="18" charset="0"/>
              </a:rPr>
              <a:t>UBA:</a:t>
            </a:r>
            <a:r>
              <a:rPr lang="de-DE" altLang="de-DE" sz="1400" dirty="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de-DE" altLang="de-DE" sz="1400" dirty="0">
                <a:ea typeface="MS PGothic" panose="020B0600070205080204" pitchFamily="34" charset="-128"/>
                <a:cs typeface="Times New Roman" panose="02020603050405020304" pitchFamily="18" charset="0"/>
                <a:hlinkClick r:id="rId10"/>
              </a:rPr>
              <a:t>https://www.umweltbundesamt.de/publikationen/vektorpotential-einheimischer-stechmuecken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31961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498773-1C50-4EB1-98AA-2067FB16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Neophyten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3E8D15-826C-EBF7-810C-E12F1AEBD8BA}"/>
              </a:ext>
            </a:extLst>
          </p:cNvPr>
          <p:cNvSpPr txBox="1"/>
          <p:nvPr/>
        </p:nvSpPr>
        <p:spPr>
          <a:xfrm>
            <a:off x="3048492" y="3245809"/>
            <a:ext cx="60969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2400" dirty="0">
              <a:latin typeface="Fira Sans Extra Condensed Mediu" panose="020B06030500000200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Fira Sans Extra Condensed Mediu" panose="020B06030500000200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22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498773-1C50-4EB1-98AA-2067FB16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Neophyten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3E8D15-826C-EBF7-810C-E12F1AEBD8BA}"/>
              </a:ext>
            </a:extLst>
          </p:cNvPr>
          <p:cNvSpPr txBox="1"/>
          <p:nvPr/>
        </p:nvSpPr>
        <p:spPr>
          <a:xfrm>
            <a:off x="3657600" y="3245809"/>
            <a:ext cx="548787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2400" dirty="0">
              <a:cs typeface="Calibri" panose="020F0502020204030204" pitchFamily="34" charset="0"/>
            </a:endParaRPr>
          </a:p>
          <a:p>
            <a:r>
              <a:rPr lang="de-DE" sz="2800" b="1" dirty="0">
                <a:cs typeface="Calibri" panose="020F0502020204030204" pitchFamily="34" charset="0"/>
              </a:rPr>
              <a:t>Allergische Reaktionen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37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1">
            <a:extLst>
              <a:ext uri="{FF2B5EF4-FFF2-40B4-BE49-F238E27FC236}">
                <a16:creationId xmlns:a16="http://schemas.microsoft.com/office/drawing/2014/main" id="{F3D5E849-FA55-E402-2224-AD56D43EE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76251"/>
            <a:ext cx="7991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Pflanzen mit Potential</a:t>
            </a:r>
          </a:p>
          <a:p>
            <a:pPr algn="ctr"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11267" name="Rechteck 1">
            <a:extLst>
              <a:ext uri="{FF2B5EF4-FFF2-40B4-BE49-F238E27FC236}">
                <a16:creationId xmlns:a16="http://schemas.microsoft.com/office/drawing/2014/main" id="{253C67CE-2B6D-4A0E-E737-A70FA93F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28" y="643953"/>
            <a:ext cx="263291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algn="ctr" eaLnBrk="1" hangingPunct="1"/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D522E2-9F40-B97C-4CE7-678946254B3C}"/>
              </a:ext>
            </a:extLst>
          </p:cNvPr>
          <p:cNvSpPr txBox="1"/>
          <p:nvPr/>
        </p:nvSpPr>
        <p:spPr>
          <a:xfrm>
            <a:off x="914400" y="1250223"/>
            <a:ext cx="63143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/>
              <a:t>Aufrechtes Glaskraut </a:t>
            </a:r>
            <a:r>
              <a:rPr lang="de-DE" sz="2000" dirty="0"/>
              <a:t>(</a:t>
            </a:r>
            <a:r>
              <a:rPr lang="de-DE" sz="2000" dirty="0" err="1"/>
              <a:t>Parietaria</a:t>
            </a:r>
            <a:r>
              <a:rPr lang="de-DE" sz="2000" dirty="0"/>
              <a:t> officinalis) </a:t>
            </a:r>
          </a:p>
          <a:p>
            <a:endParaRPr lang="de-DE" dirty="0"/>
          </a:p>
          <a:p>
            <a:r>
              <a:rPr lang="de-DE" dirty="0"/>
              <a:t>Herkunft: Mittelmeerraum</a:t>
            </a:r>
          </a:p>
          <a:p>
            <a:pPr algn="l"/>
            <a:endParaRPr lang="de-DE" b="0" i="0" u="none" strike="noStrike" dirty="0">
              <a:solidFill>
                <a:srgbClr val="0563C1"/>
              </a:solidFill>
              <a:effectLst/>
              <a:hlinkClick r:id="rId2" tooltip="Mehrjährige Pflanz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de-DE" b="0" i="0" u="none" strike="noStrike" dirty="0">
                <a:effectLst/>
              </a:rPr>
              <a:t>Aussehen: </a:t>
            </a:r>
            <a:r>
              <a:rPr lang="de-DE" b="0" i="0" strike="noStrike" dirty="0">
                <a:effectLst/>
              </a:rPr>
              <a:t>mehrjährige</a:t>
            </a:r>
            <a:r>
              <a:rPr lang="de-DE" b="0" i="0" dirty="0">
                <a:effectLst/>
              </a:rPr>
              <a:t> </a:t>
            </a:r>
            <a:r>
              <a:rPr lang="de-DE" b="0" i="0" strike="noStrike" dirty="0">
                <a:effectLst/>
              </a:rPr>
              <a:t>krautige Pflanze</a:t>
            </a:r>
            <a:r>
              <a:rPr lang="de-DE" b="0" i="0" dirty="0">
                <a:effectLst/>
              </a:rPr>
              <a:t> </a:t>
            </a:r>
          </a:p>
          <a:p>
            <a:pPr algn="l"/>
            <a:r>
              <a:rPr lang="de-DE" b="0" i="0" dirty="0">
                <a:effectLst/>
              </a:rPr>
              <a:t>Wuchshöhe von 30 bis 80 cm</a:t>
            </a:r>
          </a:p>
          <a:p>
            <a:pPr algn="l"/>
            <a:endParaRPr lang="de-DE" b="0" i="0" dirty="0">
              <a:solidFill>
                <a:srgbClr val="202122"/>
              </a:solidFill>
              <a:effectLst/>
            </a:endParaRPr>
          </a:p>
          <a:p>
            <a:r>
              <a:rPr lang="de-DE" dirty="0"/>
              <a:t>Standort: </a:t>
            </a:r>
            <a:r>
              <a:rPr lang="de-DE" b="0" i="0" dirty="0">
                <a:solidFill>
                  <a:srgbClr val="202122"/>
                </a:solidFill>
                <a:effectLst/>
              </a:rPr>
              <a:t>Hartholz-Auwälder, halbschattige Staudensäume</a:t>
            </a:r>
            <a:endParaRPr lang="de-DE" dirty="0">
              <a:solidFill>
                <a:srgbClr val="202122"/>
              </a:solidFill>
            </a:endParaRPr>
          </a:p>
          <a:p>
            <a:pPr algn="l"/>
            <a:endParaRPr lang="de-DE" b="0" i="0" dirty="0">
              <a:solidFill>
                <a:srgbClr val="202122"/>
              </a:solidFill>
              <a:effectLst/>
            </a:endParaRPr>
          </a:p>
          <a:p>
            <a:pPr algn="l"/>
            <a:r>
              <a:rPr lang="de-DE" b="0" i="0" dirty="0">
                <a:solidFill>
                  <a:srgbClr val="202122"/>
                </a:solidFill>
                <a:effectLst/>
              </a:rPr>
              <a:t>Blüte: Juni bis September.</a:t>
            </a:r>
          </a:p>
          <a:p>
            <a:endParaRPr lang="de-DE" dirty="0">
              <a:solidFill>
                <a:srgbClr val="202122"/>
              </a:solidFill>
            </a:endParaRPr>
          </a:p>
          <a:p>
            <a:r>
              <a:rPr lang="de-DE" dirty="0"/>
              <a:t>Gesundheitliche Relevanz: Allergierisiko</a:t>
            </a:r>
          </a:p>
          <a:p>
            <a:pPr algn="l" fontAlgn="base"/>
            <a:endParaRPr lang="de-DE" dirty="0"/>
          </a:p>
          <a:p>
            <a:pPr algn="l" fontAlgn="base"/>
            <a:r>
              <a:rPr lang="de-DE" dirty="0"/>
              <a:t>Symptome: </a:t>
            </a:r>
          </a:p>
          <a:p>
            <a:pPr algn="l" fontAlgn="base"/>
            <a:r>
              <a:rPr lang="de-DE" b="0" i="0" dirty="0">
                <a:solidFill>
                  <a:srgbClr val="404040"/>
                </a:solidFill>
                <a:effectLst/>
              </a:rPr>
              <a:t>Juckende und brennende Augen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404040"/>
                </a:solidFill>
                <a:effectLst/>
              </a:rPr>
              <a:t>Husten, allergisches Asthma und Atembeschwerden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404040"/>
                </a:solidFill>
                <a:effectLst/>
              </a:rPr>
              <a:t>Rötungen und Pusteln auf der Haut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404040"/>
                </a:solidFill>
                <a:effectLst/>
              </a:rPr>
              <a:t>Entzündung der Ohren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404040"/>
                </a:solidFill>
                <a:effectLst/>
              </a:rPr>
              <a:t>Schnupfen, Niesen und laufende Nase</a:t>
            </a:r>
            <a:endParaRPr lang="de-D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7E43429-B938-0720-3856-4CCDEBF8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50" y="1250223"/>
            <a:ext cx="3618597" cy="48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783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1">
            <a:extLst>
              <a:ext uri="{FF2B5EF4-FFF2-40B4-BE49-F238E27FC236}">
                <a16:creationId xmlns:a16="http://schemas.microsoft.com/office/drawing/2014/main" id="{F3D5E849-FA55-E402-2224-AD56D43EE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76251"/>
            <a:ext cx="7991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Pflanzen mit Potential</a:t>
            </a: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11267" name="Rechteck 1">
            <a:extLst>
              <a:ext uri="{FF2B5EF4-FFF2-40B4-BE49-F238E27FC236}">
                <a16:creationId xmlns:a16="http://schemas.microsoft.com/office/drawing/2014/main" id="{253C67CE-2B6D-4A0E-E737-A70FA93F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28" y="643953"/>
            <a:ext cx="263291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algn="ctr" eaLnBrk="1" hangingPunct="1"/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pic>
        <p:nvPicPr>
          <p:cNvPr id="2050" name="Picture 2" descr="Ambrosia artemisiifolia – Centre de ressources">
            <a:extLst>
              <a:ext uri="{FF2B5EF4-FFF2-40B4-BE49-F238E27FC236}">
                <a16:creationId xmlns:a16="http://schemas.microsoft.com/office/drawing/2014/main" id="{2E80857F-3CD1-4FBC-A79B-7774D7061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84" y="615145"/>
            <a:ext cx="3051974" cy="357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brosia: Unscheinbare Gefahr für Allergiker | Gartenpflanzen | Garten">
            <a:extLst>
              <a:ext uri="{FF2B5EF4-FFF2-40B4-BE49-F238E27FC236}">
                <a16:creationId xmlns:a16="http://schemas.microsoft.com/office/drawing/2014/main" id="{1FA261CD-0970-0773-068B-DCB43D5A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83" y="4100052"/>
            <a:ext cx="3051974" cy="20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CD522E2-9F40-B97C-4CE7-678946254B3C}"/>
              </a:ext>
            </a:extLst>
          </p:cNvPr>
          <p:cNvSpPr txBox="1"/>
          <p:nvPr/>
        </p:nvSpPr>
        <p:spPr>
          <a:xfrm>
            <a:off x="1066309" y="1342412"/>
            <a:ext cx="6096982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/>
              <a:t>Beifuß-</a:t>
            </a:r>
            <a:r>
              <a:rPr lang="de-DE" sz="2000" b="1" dirty="0" err="1"/>
              <a:t>Ambrosie</a:t>
            </a:r>
            <a:r>
              <a:rPr lang="de-DE" sz="2000" dirty="0"/>
              <a:t> (Ambrosia </a:t>
            </a:r>
            <a:r>
              <a:rPr lang="de-DE" sz="2000" dirty="0" err="1"/>
              <a:t>artemisifolia</a:t>
            </a:r>
            <a:r>
              <a:rPr lang="de-DE" sz="2000" dirty="0"/>
              <a:t>) </a:t>
            </a:r>
          </a:p>
          <a:p>
            <a:endParaRPr lang="de-DE" dirty="0"/>
          </a:p>
          <a:p>
            <a:r>
              <a:rPr lang="de-DE" dirty="0"/>
              <a:t>Herkunft: Nordamerika</a:t>
            </a:r>
          </a:p>
          <a:p>
            <a:endParaRPr lang="de-DE" dirty="0"/>
          </a:p>
          <a:p>
            <a:r>
              <a:rPr lang="de-DE" dirty="0"/>
              <a:t>Aussehen: </a:t>
            </a:r>
            <a:r>
              <a:rPr lang="de-DE" b="0" i="0" u="none" strike="noStrike" dirty="0">
                <a:effectLst/>
              </a:rPr>
              <a:t>einjährige</a:t>
            </a:r>
            <a:r>
              <a:rPr lang="de-DE" b="0" i="0" dirty="0">
                <a:effectLst/>
              </a:rPr>
              <a:t> </a:t>
            </a:r>
            <a:r>
              <a:rPr lang="de-DE" b="0" i="0" u="none" strike="noStrike" dirty="0">
                <a:effectLst/>
              </a:rPr>
              <a:t>krautige Pflanze</a:t>
            </a:r>
            <a:r>
              <a:rPr lang="de-DE" b="0" i="0" dirty="0">
                <a:effectLst/>
              </a:rPr>
              <a:t> </a:t>
            </a:r>
            <a:r>
              <a:rPr lang="de-DE" b="0" i="0" dirty="0">
                <a:solidFill>
                  <a:srgbClr val="202122"/>
                </a:solidFill>
                <a:effectLst/>
              </a:rPr>
              <a:t>und erreicht Wuchshöhe 20 bis 150 cm</a:t>
            </a:r>
            <a:endParaRPr lang="de-DE" dirty="0"/>
          </a:p>
          <a:p>
            <a:endParaRPr lang="de-DE" dirty="0"/>
          </a:p>
          <a:p>
            <a:r>
              <a:rPr lang="de-DE" dirty="0"/>
              <a:t>Standort: </a:t>
            </a:r>
            <a:r>
              <a:rPr lang="de-DE" b="0" i="0" dirty="0">
                <a:solidFill>
                  <a:srgbClr val="202122"/>
                </a:solidFill>
                <a:effectLst/>
              </a:rPr>
              <a:t>Gärten und </a:t>
            </a:r>
            <a:r>
              <a:rPr lang="de-DE" dirty="0" err="1">
                <a:solidFill>
                  <a:srgbClr val="202122"/>
                </a:solidFill>
              </a:rPr>
              <a:t>Ruderalflächen</a:t>
            </a:r>
            <a:endParaRPr lang="de-DE" dirty="0">
              <a:solidFill>
                <a:srgbClr val="202122"/>
              </a:solidFill>
            </a:endParaRPr>
          </a:p>
          <a:p>
            <a:endParaRPr lang="de-DE" dirty="0">
              <a:solidFill>
                <a:srgbClr val="202122"/>
              </a:solidFill>
            </a:endParaRPr>
          </a:p>
          <a:p>
            <a:r>
              <a:rPr lang="de-DE" dirty="0">
                <a:solidFill>
                  <a:srgbClr val="202122"/>
                </a:solidFill>
              </a:rPr>
              <a:t>Blüte: Juli - Oktober</a:t>
            </a:r>
            <a:endParaRPr lang="de-DE" dirty="0"/>
          </a:p>
          <a:p>
            <a:endParaRPr lang="de-DE" dirty="0">
              <a:solidFill>
                <a:srgbClr val="202122"/>
              </a:solidFill>
            </a:endParaRPr>
          </a:p>
          <a:p>
            <a:r>
              <a:rPr lang="de-DE" dirty="0"/>
              <a:t>Gesundheitliche Relevanz: Allergierisiko</a:t>
            </a:r>
          </a:p>
          <a:p>
            <a:r>
              <a:rPr lang="de-DE" b="0" i="0" dirty="0">
                <a:solidFill>
                  <a:srgbClr val="202122"/>
                </a:solidFill>
                <a:effectLst/>
              </a:rPr>
              <a:t>~15 Prozent der Bevölkerung gegenüber Ambrosia-Pollen anfällig</a:t>
            </a:r>
          </a:p>
          <a:p>
            <a:endParaRPr lang="de-DE" dirty="0"/>
          </a:p>
          <a:p>
            <a:r>
              <a:rPr lang="de-DE" dirty="0"/>
              <a:t>Symptome: </a:t>
            </a:r>
            <a:r>
              <a:rPr lang="de-DE" b="0" i="0" dirty="0">
                <a:solidFill>
                  <a:srgbClr val="202122"/>
                </a:solidFill>
                <a:effectLst/>
              </a:rPr>
              <a:t>allergische Reaktionen der Augen und der Atemwege  kann auch zu </a:t>
            </a:r>
            <a:r>
              <a:rPr lang="de-DE" b="0" i="0" strike="noStrike" dirty="0">
                <a:effectLst/>
              </a:rPr>
              <a:t>Asthma</a:t>
            </a:r>
            <a:r>
              <a:rPr lang="de-DE" b="0" i="0" dirty="0">
                <a:solidFill>
                  <a:srgbClr val="202122"/>
                </a:solidFill>
                <a:effectLst/>
              </a:rPr>
              <a:t> führen. </a:t>
            </a:r>
          </a:p>
          <a:p>
            <a:r>
              <a:rPr lang="de-DE" i="0" dirty="0">
                <a:solidFill>
                  <a:srgbClr val="4B4B4B"/>
                </a:solidFill>
                <a:effectLst/>
              </a:rPr>
              <a:t>Kontakturtikaria und Kontaktdermatitis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1904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1">
            <a:extLst>
              <a:ext uri="{FF2B5EF4-FFF2-40B4-BE49-F238E27FC236}">
                <a16:creationId xmlns:a16="http://schemas.microsoft.com/office/drawing/2014/main" id="{F3D5E849-FA55-E402-2224-AD56D43EE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76251"/>
            <a:ext cx="7991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eaLnBrk="1" hangingPunct="1"/>
            <a:r>
              <a:rPr lang="de-DE" altLang="de-DE" sz="3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Pflanzen mit Potential</a:t>
            </a: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11267" name="Rechteck 1">
            <a:extLst>
              <a:ext uri="{FF2B5EF4-FFF2-40B4-BE49-F238E27FC236}">
                <a16:creationId xmlns:a16="http://schemas.microsoft.com/office/drawing/2014/main" id="{253C67CE-2B6D-4A0E-E737-A70FA93F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28" y="643953"/>
            <a:ext cx="263291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Eurostile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Eurostile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Eurostile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Eurostile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Eurostil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urostile" charset="0"/>
              </a:defRPr>
            </a:lvl9pPr>
          </a:lstStyle>
          <a:p>
            <a:pPr algn="ctr" eaLnBrk="1" hangingPunct="1"/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  <a:p>
            <a:pPr eaLnBrk="1" hangingPunct="1"/>
            <a:endParaRPr lang="nl-NL" altLang="de-DE" sz="2400" b="1" dirty="0">
              <a:latin typeface="Arial" panose="020B0604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D522E2-9F40-B97C-4CE7-678946254B3C}"/>
              </a:ext>
            </a:extLst>
          </p:cNvPr>
          <p:cNvSpPr txBox="1"/>
          <p:nvPr/>
        </p:nvSpPr>
        <p:spPr>
          <a:xfrm>
            <a:off x="1066309" y="1430358"/>
            <a:ext cx="429620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i="0" dirty="0">
                <a:solidFill>
                  <a:srgbClr val="202122"/>
                </a:solidFill>
                <a:effectLst/>
              </a:rPr>
              <a:t>Baum-Hasel</a:t>
            </a:r>
            <a:r>
              <a:rPr lang="de-DE" sz="2000" b="0" i="0" dirty="0">
                <a:solidFill>
                  <a:srgbClr val="202122"/>
                </a:solidFill>
                <a:effectLst/>
              </a:rPr>
              <a:t>, auch </a:t>
            </a:r>
            <a:r>
              <a:rPr lang="de-DE" sz="2000" b="1" i="0" dirty="0">
                <a:solidFill>
                  <a:srgbClr val="202122"/>
                </a:solidFill>
                <a:effectLst/>
              </a:rPr>
              <a:t>Türkische Hasel </a:t>
            </a:r>
            <a:r>
              <a:rPr lang="de-DE" sz="2000" b="0" i="0" dirty="0">
                <a:solidFill>
                  <a:srgbClr val="202122"/>
                </a:solidFill>
                <a:effectLst/>
              </a:rPr>
              <a:t>(</a:t>
            </a:r>
            <a:r>
              <a:rPr lang="de-DE" sz="2000" b="0" i="1" dirty="0" err="1">
                <a:solidFill>
                  <a:srgbClr val="202122"/>
                </a:solidFill>
                <a:effectLst/>
              </a:rPr>
              <a:t>Corylus</a:t>
            </a:r>
            <a:r>
              <a:rPr lang="de-DE" sz="2000" b="0" i="1" dirty="0">
                <a:solidFill>
                  <a:srgbClr val="202122"/>
                </a:solidFill>
                <a:effectLst/>
              </a:rPr>
              <a:t> </a:t>
            </a:r>
            <a:r>
              <a:rPr lang="de-DE" sz="2000" b="0" i="1" dirty="0" err="1">
                <a:solidFill>
                  <a:srgbClr val="202122"/>
                </a:solidFill>
                <a:effectLst/>
              </a:rPr>
              <a:t>colurna</a:t>
            </a:r>
            <a:r>
              <a:rPr lang="de-DE" sz="2000" b="0" i="0" dirty="0">
                <a:solidFill>
                  <a:srgbClr val="202122"/>
                </a:solidFill>
                <a:effectLst/>
              </a:rPr>
              <a:t>)</a:t>
            </a:r>
            <a:endParaRPr lang="de-DE" sz="2000" b="1" i="0" dirty="0">
              <a:solidFill>
                <a:srgbClr val="202122"/>
              </a:solidFill>
              <a:effectLst/>
            </a:endParaRPr>
          </a:p>
          <a:p>
            <a:endParaRPr lang="de-DE" dirty="0">
              <a:solidFill>
                <a:srgbClr val="202122"/>
              </a:solidFill>
            </a:endParaRPr>
          </a:p>
          <a:p>
            <a:r>
              <a:rPr lang="de-DE" dirty="0">
                <a:solidFill>
                  <a:srgbClr val="202122"/>
                </a:solidFill>
              </a:rPr>
              <a:t>Aussehen: Hochstamm bis 20 m</a:t>
            </a:r>
          </a:p>
          <a:p>
            <a:endParaRPr lang="de-DE" dirty="0">
              <a:solidFill>
                <a:srgbClr val="202122"/>
              </a:solidFill>
            </a:endParaRPr>
          </a:p>
          <a:p>
            <a:r>
              <a:rPr lang="de-DE" dirty="0">
                <a:solidFill>
                  <a:srgbClr val="202122"/>
                </a:solidFill>
              </a:rPr>
              <a:t>Blüte: Februar-März, ggf. schon im November</a:t>
            </a:r>
          </a:p>
          <a:p>
            <a:endParaRPr lang="de-DE" dirty="0">
              <a:solidFill>
                <a:srgbClr val="202122"/>
              </a:solidFill>
            </a:endParaRPr>
          </a:p>
          <a:p>
            <a:endParaRPr lang="de-DE" dirty="0">
              <a:solidFill>
                <a:srgbClr val="202122"/>
              </a:solidFill>
            </a:endParaRPr>
          </a:p>
          <a:p>
            <a:r>
              <a:rPr lang="de-DE" dirty="0">
                <a:solidFill>
                  <a:srgbClr val="202122"/>
                </a:solidFill>
              </a:rPr>
              <a:t>Guter Baum zur Neuanpflanzung  unter den Bedingungen der Klimaveränderung</a:t>
            </a:r>
          </a:p>
          <a:p>
            <a:endParaRPr lang="de-DE" dirty="0">
              <a:solidFill>
                <a:srgbClr val="202122"/>
              </a:solidFill>
            </a:endParaRPr>
          </a:p>
          <a:p>
            <a:r>
              <a:rPr lang="de-DE" dirty="0">
                <a:solidFill>
                  <a:srgbClr val="202122"/>
                </a:solidFill>
              </a:rPr>
              <a:t>aber</a:t>
            </a:r>
          </a:p>
          <a:p>
            <a:endParaRPr lang="de-DE" dirty="0">
              <a:solidFill>
                <a:srgbClr val="202122"/>
              </a:solidFill>
            </a:endParaRPr>
          </a:p>
          <a:p>
            <a:r>
              <a:rPr lang="de-DE" dirty="0">
                <a:solidFill>
                  <a:srgbClr val="202122"/>
                </a:solidFill>
              </a:rPr>
              <a:t>Gesundheitliche Relevanz: Allergische Reaktionen</a:t>
            </a:r>
            <a:endParaRPr lang="de-DE" b="1" dirty="0">
              <a:solidFill>
                <a:srgbClr val="202122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A212BA9-B723-1264-469A-A293988C8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30358"/>
            <a:ext cx="5187874" cy="42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125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498773-1C50-4EB1-98AA-2067FB16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Neozoen</a:t>
            </a:r>
          </a:p>
        </p:txBody>
      </p:sp>
    </p:spTree>
    <p:extLst>
      <p:ext uri="{BB962C8B-B14F-4D97-AF65-F5344CB8AC3E}">
        <p14:creationId xmlns:p14="http://schemas.microsoft.com/office/powerpoint/2010/main" val="310603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498773-1C50-4EB1-98AA-2067FB16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Neozoen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3E8D15-826C-EBF7-810C-E12F1AEBD8BA}"/>
              </a:ext>
            </a:extLst>
          </p:cNvPr>
          <p:cNvSpPr txBox="1"/>
          <p:nvPr/>
        </p:nvSpPr>
        <p:spPr>
          <a:xfrm>
            <a:off x="3048492" y="3245809"/>
            <a:ext cx="609698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cs typeface="Calibri" panose="020F0502020204030204" pitchFamily="34" charset="0"/>
              </a:rPr>
              <a:t>Giftwirkung</a:t>
            </a:r>
          </a:p>
          <a:p>
            <a:endParaRPr lang="de-DE" sz="2800" b="1" dirty="0">
              <a:cs typeface="Calibri" panose="020F0502020204030204" pitchFamily="34" charset="0"/>
            </a:endParaRPr>
          </a:p>
          <a:p>
            <a:r>
              <a:rPr lang="de-DE" sz="2800" b="1" dirty="0">
                <a:cs typeface="Calibri" panose="020F0502020204030204" pitchFamily="34" charset="0"/>
              </a:rPr>
              <a:t>Allergische Wirkung</a:t>
            </a:r>
          </a:p>
          <a:p>
            <a:endParaRPr lang="de-DE" sz="2800" b="1" dirty="0">
              <a:cs typeface="Calibri" panose="020F0502020204030204" pitchFamily="34" charset="0"/>
            </a:endParaRPr>
          </a:p>
          <a:p>
            <a:r>
              <a:rPr lang="de-DE" sz="2800" b="1" dirty="0">
                <a:cs typeface="Calibri" panose="020F0502020204030204" pitchFamily="34" charset="0"/>
              </a:rPr>
              <a:t>Vektoren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217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ärztevortrag 217082023.potm" id="{D5F219F8-1731-433F-B737-D0651FEDDD16}" vid="{1F091A99-9B67-4F4A-AF11-82D60DB7FA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ärztevortrag 217082023</Template>
  <TotalTime>0</TotalTime>
  <Words>1108</Words>
  <Application>Microsoft Office PowerPoint</Application>
  <PresentationFormat>Breitbild</PresentationFormat>
  <Paragraphs>266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Arial</vt:lpstr>
      <vt:lpstr>Calibri</vt:lpstr>
      <vt:lpstr>Eurostile</vt:lpstr>
      <vt:lpstr>Fira Sans Extra Condensed</vt:lpstr>
      <vt:lpstr>Fira Sans Extra Condensed Mediu</vt:lpstr>
      <vt:lpstr>FiraSansExtraCondensed,Bold</vt:lpstr>
      <vt:lpstr>inherit</vt:lpstr>
      <vt:lpstr>MetaPro</vt:lpstr>
      <vt:lpstr>Roboto</vt:lpstr>
      <vt:lpstr>Office</vt:lpstr>
      <vt:lpstr>Gesundheitsrelevante Neophyten und Neozoen</vt:lpstr>
      <vt:lpstr>Grundsätzliches</vt:lpstr>
      <vt:lpstr>Neophyten</vt:lpstr>
      <vt:lpstr>Neophyten</vt:lpstr>
      <vt:lpstr>PowerPoint-Präsentation</vt:lpstr>
      <vt:lpstr>PowerPoint-Präsentation</vt:lpstr>
      <vt:lpstr>PowerPoint-Präsentation</vt:lpstr>
      <vt:lpstr>Neozoen</vt:lpstr>
      <vt:lpstr>Neozoen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Vektoren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Resümee</vt:lpstr>
      <vt:lpstr>Vielen Dank!</vt:lpstr>
      <vt:lpstr>Quellen</vt:lpstr>
    </vt:vector>
  </TitlesOfParts>
  <Company>Kreisverwaltung Dueren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Philippsen, Dirk (Kreis Düren)</dc:creator>
  <cp:lastModifiedBy>Philippsen, Dirk (Kreis Düren)</cp:lastModifiedBy>
  <cp:revision>40</cp:revision>
  <cp:lastPrinted>2023-10-30T06:53:17Z</cp:lastPrinted>
  <dcterms:created xsi:type="dcterms:W3CDTF">2023-09-22T08:16:50Z</dcterms:created>
  <dcterms:modified xsi:type="dcterms:W3CDTF">2023-11-09T09:06:30Z</dcterms:modified>
</cp:coreProperties>
</file>